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7" r:id="rId10"/>
    <p:sldId id="263" r:id="rId11"/>
    <p:sldId id="269" r:id="rId12"/>
    <p:sldId id="264" r:id="rId13"/>
    <p:sldId id="265" r:id="rId14"/>
    <p:sldId id="266" r:id="rId15"/>
    <p:sldId id="270" r:id="rId16"/>
  </p:sldIdLst>
  <p:sldSz cx="16256000" cy="9144000"/>
  <p:notesSz cx="9144000" cy="16256000"/>
  <p:embeddedFontLst>
    <p:embeddedFont>
      <p:font typeface="Liter" panose="02000503030000020004" pitchFamily="34" charset="0"/>
      <p:regular r:id="rId21"/>
    </p:embeddedFont>
    <p:embeddedFont>
      <p:font typeface="Liter" panose="02000503030000020004" pitchFamily="34" charset="-120"/>
      <p:regular r:id="rId22"/>
    </p:embeddedFont>
    <p:embeddedFont>
      <p:font typeface="汉仪超粗宋简" panose="02010600000101010101" charset="-122"/>
      <p:regular r:id="rId23"/>
    </p:embeddedFont>
    <p:embeddedFont>
      <p:font typeface="Liter" panose="02000503030000020004" pitchFamily="34" charset="-122"/>
      <p:regular r:id="rId24"/>
    </p:embeddedFont>
    <p:embeddedFont>
      <p:font typeface="阿里妈妈数黑体" pitchFamily="34" charset="-122"/>
      <p:bold r:id="rId25"/>
    </p:embeddedFont>
    <p:embeddedFont>
      <p:font typeface="阿里妈妈数黑体" pitchFamily="34" charset="-120"/>
      <p:bold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等线" panose="02010600030101010101" charset="-122"/>
      <p:regular r:id="rId31"/>
    </p:embeddedFont>
  </p:embeddedFontLst>
  <p:custDataLst>
    <p:tags r:id="rId3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5440379"/>
            <a:ext cx="3962400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15440379"/>
            <a:ext cx="3962400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6.emf"/><Relationship Id="rId7" Type="http://schemas.openxmlformats.org/officeDocument/2006/relationships/image" Target="../media/image25.png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08ae0f68f08548dee21b5fb65171e33486f3f6f0.jpg"/>
          <p:cNvPicPr>
            <a:picLocks noChangeAspect="1"/>
          </p:cNvPicPr>
          <p:nvPr/>
        </p:nvPicPr>
        <p:blipFill>
          <a:blip r:embed="rId1">
            <a:alphaModFix amt="40000"/>
          </a:blip>
          <a:srcRect t="10725" b="10725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0">
                <a:srgbClr val="4A5C6A">
                  <a:alpha val="8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</p:spPr>
        <p:txBody>
          <a:bodyPr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093692" y="511175"/>
            <a:ext cx="6070600" cy="520700"/>
          </a:xfrm>
          <a:custGeom>
            <a:avLst/>
            <a:gdLst/>
            <a:ahLst/>
            <a:cxnLst/>
            <a:rect l="l" t="t" r="r" b="b"/>
            <a:pathLst>
              <a:path w="6070600" h="520700">
                <a:moveTo>
                  <a:pt x="260350" y="0"/>
                </a:moveTo>
                <a:lnTo>
                  <a:pt x="5810250" y="0"/>
                </a:lnTo>
                <a:cubicBezTo>
                  <a:pt x="5953941" y="0"/>
                  <a:pt x="6070600" y="116659"/>
                  <a:pt x="6070600" y="260350"/>
                </a:cubicBezTo>
                <a:lnTo>
                  <a:pt x="6070600" y="260350"/>
                </a:lnTo>
                <a:cubicBezTo>
                  <a:pt x="6070600" y="404041"/>
                  <a:pt x="5953941" y="520700"/>
                  <a:pt x="5810250" y="520700"/>
                </a:cubicBezTo>
                <a:lnTo>
                  <a:pt x="260350" y="520700"/>
                </a:lnTo>
                <a:cubicBezTo>
                  <a:pt x="116659" y="520700"/>
                  <a:pt x="0" y="404041"/>
                  <a:pt x="0" y="260350"/>
                </a:cubicBezTo>
                <a:lnTo>
                  <a:pt x="0" y="260350"/>
                </a:lnTo>
                <a:cubicBezTo>
                  <a:pt x="0" y="116659"/>
                  <a:pt x="116659" y="0"/>
                  <a:pt x="260350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400080" y="6318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1661" y="-11787"/>
                </a:moveTo>
                <a:cubicBezTo>
                  <a:pt x="75813" y="-15270"/>
                  <a:pt x="81930" y="-15136"/>
                  <a:pt x="85904" y="-11385"/>
                </a:cubicBezTo>
                <a:cubicBezTo>
                  <a:pt x="91395" y="-6206"/>
                  <a:pt x="96307" y="-491"/>
                  <a:pt x="101039" y="5313"/>
                </a:cubicBezTo>
                <a:cubicBezTo>
                  <a:pt x="107067" y="12680"/>
                  <a:pt x="114300" y="22414"/>
                  <a:pt x="121265" y="33977"/>
                </a:cubicBezTo>
                <a:cubicBezTo>
                  <a:pt x="123587" y="30941"/>
                  <a:pt x="125730" y="28262"/>
                  <a:pt x="127605" y="25985"/>
                </a:cubicBezTo>
                <a:cubicBezTo>
                  <a:pt x="128096" y="25405"/>
                  <a:pt x="128588" y="24780"/>
                  <a:pt x="129079" y="24155"/>
                </a:cubicBezTo>
                <a:cubicBezTo>
                  <a:pt x="132606" y="19779"/>
                  <a:pt x="136981" y="14287"/>
                  <a:pt x="142830" y="14287"/>
                </a:cubicBezTo>
                <a:cubicBezTo>
                  <a:pt x="148813" y="14287"/>
                  <a:pt x="153010" y="19601"/>
                  <a:pt x="156582" y="24155"/>
                </a:cubicBezTo>
                <a:cubicBezTo>
                  <a:pt x="157163" y="24914"/>
                  <a:pt x="157743" y="25628"/>
                  <a:pt x="158323" y="26298"/>
                </a:cubicBezTo>
                <a:cubicBezTo>
                  <a:pt x="162922" y="31834"/>
                  <a:pt x="169039" y="39826"/>
                  <a:pt x="175156" y="49694"/>
                </a:cubicBezTo>
                <a:cubicBezTo>
                  <a:pt x="187300" y="69294"/>
                  <a:pt x="199980" y="97200"/>
                  <a:pt x="199980" y="128543"/>
                </a:cubicBezTo>
                <a:cubicBezTo>
                  <a:pt x="199980" y="183773"/>
                  <a:pt x="155198" y="228555"/>
                  <a:pt x="99968" y="228555"/>
                </a:cubicBezTo>
                <a:cubicBezTo>
                  <a:pt x="44738" y="228555"/>
                  <a:pt x="0" y="183818"/>
                  <a:pt x="0" y="128588"/>
                </a:cubicBezTo>
                <a:cubicBezTo>
                  <a:pt x="0" y="87913"/>
                  <a:pt x="18351" y="52685"/>
                  <a:pt x="35942" y="28129"/>
                </a:cubicBezTo>
                <a:cubicBezTo>
                  <a:pt x="44827" y="15761"/>
                  <a:pt x="53667" y="5849"/>
                  <a:pt x="60320" y="-938"/>
                </a:cubicBezTo>
                <a:cubicBezTo>
                  <a:pt x="63981" y="-4688"/>
                  <a:pt x="67687" y="-8394"/>
                  <a:pt x="71705" y="-11743"/>
                </a:cubicBezTo>
                <a:close/>
                <a:moveTo>
                  <a:pt x="100772" y="185738"/>
                </a:moveTo>
                <a:cubicBezTo>
                  <a:pt x="112068" y="185738"/>
                  <a:pt x="122069" y="182612"/>
                  <a:pt x="131490" y="176361"/>
                </a:cubicBezTo>
                <a:cubicBezTo>
                  <a:pt x="150287" y="163235"/>
                  <a:pt x="155332" y="136981"/>
                  <a:pt x="144036" y="116354"/>
                </a:cubicBezTo>
                <a:cubicBezTo>
                  <a:pt x="142027" y="112335"/>
                  <a:pt x="136892" y="112068"/>
                  <a:pt x="133990" y="115461"/>
                </a:cubicBezTo>
                <a:lnTo>
                  <a:pt x="122739" y="128543"/>
                </a:lnTo>
                <a:cubicBezTo>
                  <a:pt x="119792" y="131936"/>
                  <a:pt x="114479" y="131847"/>
                  <a:pt x="111710" y="128320"/>
                </a:cubicBezTo>
                <a:cubicBezTo>
                  <a:pt x="103986" y="118452"/>
                  <a:pt x="89788" y="100459"/>
                  <a:pt x="82555" y="91261"/>
                </a:cubicBezTo>
                <a:cubicBezTo>
                  <a:pt x="80144" y="88181"/>
                  <a:pt x="75768" y="87690"/>
                  <a:pt x="72956" y="90413"/>
                </a:cubicBezTo>
                <a:cubicBezTo>
                  <a:pt x="64785" y="98361"/>
                  <a:pt x="49962" y="115773"/>
                  <a:pt x="49962" y="136981"/>
                </a:cubicBezTo>
                <a:cubicBezTo>
                  <a:pt x="49962" y="167610"/>
                  <a:pt x="72554" y="185738"/>
                  <a:pt x="100727" y="185738"/>
                </a:cubicBezTo>
                <a:close/>
              </a:path>
            </a:pathLst>
          </a:custGeom>
          <a:solidFill>
            <a:srgbClr val="D8A25D"/>
          </a:solidFill>
        </p:spPr>
        <p:txBody>
          <a:bodyPr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5741392" y="619125"/>
            <a:ext cx="520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kern="0" spc="80" dirty="0">
                <a:solidFill>
                  <a:srgbClr val="D8A25D"/>
                </a:solidFill>
                <a:latin typeface="Liter" panose="02000503030000020004" pitchFamily="34" charset="0"/>
                <a:ea typeface="宋体" panose="02010600030101010101" pitchFamily="2" charset="-122"/>
                <a:cs typeface="Liter" panose="02000503030000020004" pitchFamily="34" charset="-120"/>
              </a:rPr>
              <a:t>互联网</a:t>
            </a:r>
            <a:r>
              <a:rPr lang="en-US" altLang="zh-CN" sz="1600" b="1" kern="0" spc="80" dirty="0">
                <a:solidFill>
                  <a:srgbClr val="D8A25D"/>
                </a:solidFill>
                <a:latin typeface="Liter" panose="02000503030000020004" pitchFamily="34" charset="0"/>
                <a:ea typeface="宋体" panose="02010600030101010101" pitchFamily="2" charset="-122"/>
                <a:cs typeface="Liter" panose="02000503030000020004" pitchFamily="34" charset="-120"/>
              </a:rPr>
              <a:t>+</a:t>
            </a:r>
            <a:r>
              <a:rPr lang="zh-CN" altLang="en-US" sz="1600" b="1" kern="0" spc="80" dirty="0">
                <a:solidFill>
                  <a:srgbClr val="D8A25D"/>
                </a:solidFill>
                <a:latin typeface="Liter" panose="02000503030000020004" pitchFamily="34" charset="0"/>
                <a:ea typeface="宋体" panose="02010600030101010101" pitchFamily="2" charset="-122"/>
                <a:cs typeface="Liter" panose="02000503030000020004" pitchFamily="34" charset="-120"/>
              </a:rPr>
              <a:t>综合研究实训课</a:t>
            </a:r>
            <a:endParaRPr lang="zh-CN" altLang="en-US" sz="1600" b="1" kern="0" spc="80" dirty="0">
              <a:solidFill>
                <a:srgbClr val="D8A25D"/>
              </a:solidFill>
              <a:latin typeface="Liter" panose="02000503030000020004" pitchFamily="34" charset="0"/>
              <a:ea typeface="宋体" panose="02010600030101010101" pitchFamily="2" charset="-122"/>
              <a:cs typeface="Liter" panose="02000503030000020004" pitchFamily="34" charset="-120"/>
            </a:endParaRPr>
          </a:p>
        </p:txBody>
      </p:sp>
      <p:sp>
        <p:nvSpPr>
          <p:cNvPr id="8" name="Text 5" descr="7b0a2020202022776f7264617274223a2022220a7d0a"/>
          <p:cNvSpPr/>
          <p:nvPr/>
        </p:nvSpPr>
        <p:spPr>
          <a:xfrm>
            <a:off x="4723805" y="4864100"/>
            <a:ext cx="6807200" cy="508000"/>
          </a:xfrm>
          <a:prstGeom prst="rect">
            <a:avLst/>
          </a:prstGeom>
          <a:noFill/>
        </p:spPr>
        <p:txBody>
          <a:bodyPr wrap="square" lIns="0" tIns="0" rIns="0" bIns="0" rtlCol="0" anchor="t">
            <a:scene3d>
              <a:camera prst="obliqueTopRight"/>
              <a:lightRig rig="flat" dir="t"/>
            </a:scene3d>
            <a:sp3d prstMaterial="matte">
              <a:extrusionClr>
                <a:schemeClr val="tx2">
                  <a:lumMod val="90000"/>
                  <a:lumOff val="10000"/>
                </a:schemeClr>
              </a:extrusionClr>
              <a:contourClr>
                <a:schemeClr val="bg1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ln w="7989" cap="rnd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9832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城/园区燃气漏损监测与应急平台</a:t>
            </a:r>
            <a:endParaRPr lang="en-US" sz="3600" dirty="0">
              <a:ln w="7989" cap="rnd" cmpd="sng">
                <a:noFill/>
                <a:prstDash val="solid"/>
              </a:ln>
              <a:solidFill>
                <a:schemeClr val="bg1"/>
              </a:solidFill>
              <a:effectLst>
                <a:reflection blurRad="9832" stA="30000" endA="900" endPos="60000" dist="88900" dir="5400000" sy="-100000" algn="bl" rotWithShape="0"/>
              </a:effectLst>
              <a:latin typeface="汉仪超粗宋简" panose="02010600000101010101" charset="-122"/>
              <a:ea typeface="汉仪超粗宋简" panose="02010600000101010101" charset="-122"/>
              <a:cs typeface="汉仪超粗宋简" panose="02010600000101010101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40486" y="5575300"/>
            <a:ext cx="6578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defTabSz="914400">
              <a:lnSpc>
                <a:spcPct val="120000"/>
              </a:lnSpc>
              <a:tabLst>
                <a:tab pos="3760470" algn="l"/>
              </a:tabLst>
            </a:pPr>
            <a:r>
              <a:rPr lang="en-US" sz="2000" dirty="0">
                <a:solidFill>
                  <a:srgbClr val="6F7D8C"/>
                </a:solidFill>
                <a:latin typeface="Times New Roman" panose="02020603050405020304" charset="0"/>
                <a:ea typeface="Liter" panose="02000503030000020004" pitchFamily="34" charset="-122"/>
                <a:cs typeface="Times New Roman" panose="02020603050405020304" charset="0"/>
              </a:rPr>
              <a:t>Gas Leakage Monitoring &amp; Emergency Response Platform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521450" y="6356350"/>
            <a:ext cx="1016000" cy="12700"/>
          </a:xfrm>
          <a:custGeom>
            <a:avLst/>
            <a:gdLst/>
            <a:ahLst/>
            <a:cxnLst/>
            <a:rect l="l" t="t" r="r" b="b"/>
            <a:pathLst>
              <a:path w="1016000" h="12700">
                <a:moveTo>
                  <a:pt x="0" y="0"/>
                </a:moveTo>
                <a:lnTo>
                  <a:pt x="1016000" y="0"/>
                </a:lnTo>
                <a:lnTo>
                  <a:pt x="1016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11" name="Shape 8"/>
          <p:cNvSpPr/>
          <p:nvPr/>
        </p:nvSpPr>
        <p:spPr>
          <a:xfrm>
            <a:off x="7899400" y="6134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12" name="Shape 9"/>
          <p:cNvSpPr/>
          <p:nvPr/>
        </p:nvSpPr>
        <p:spPr>
          <a:xfrm>
            <a:off x="8718550" y="6356350"/>
            <a:ext cx="1016000" cy="12700"/>
          </a:xfrm>
          <a:custGeom>
            <a:avLst/>
            <a:gdLst/>
            <a:ahLst/>
            <a:cxnLst/>
            <a:rect l="l" t="t" r="r" b="b"/>
            <a:pathLst>
              <a:path w="1016000" h="12700">
                <a:moveTo>
                  <a:pt x="0" y="0"/>
                </a:moveTo>
                <a:lnTo>
                  <a:pt x="1016000" y="0"/>
                </a:lnTo>
                <a:lnTo>
                  <a:pt x="1016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13" name="Text 10"/>
          <p:cNvSpPr/>
          <p:nvPr/>
        </p:nvSpPr>
        <p:spPr>
          <a:xfrm>
            <a:off x="508000" y="7975600"/>
            <a:ext cx="266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F7D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计算机科学与技术学院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8000" y="8331200"/>
            <a:ext cx="266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互联网+综合研究</a:t>
            </a:r>
            <a:r>
              <a:rPr lang="zh-CN" altLang="en-US" sz="1600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课</a:t>
            </a:r>
            <a:endParaRPr lang="zh-CN" altLang="en-US" sz="1600" dirty="0">
              <a:solidFill>
                <a:srgbClr val="E0E2E5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427200" y="79756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6F7D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2025年12月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427200" y="83312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项目汇报演示</a:t>
            </a:r>
            <a:endParaRPr lang="en-US" sz="16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0" y="0"/>
            <a:ext cx="2947035" cy="29470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301490" y="6900545"/>
            <a:ext cx="3742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小组成员：李星阳，黄红洲，杨修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86545" y="6900545"/>
            <a:ext cx="1806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汇报人：李星阳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3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"/>
          <a:stretch>
            <a:fillRect/>
          </a:stretch>
        </p:blipFill>
        <p:spPr>
          <a:xfrm>
            <a:off x="13805535" y="105410"/>
            <a:ext cx="2450465" cy="187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 descr="安燃云字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935" y="1421765"/>
            <a:ext cx="7902575" cy="31838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42333" cy="508000"/>
          </a:xfrm>
          <a:custGeom>
            <a:avLst/>
            <a:gdLst/>
            <a:ahLst/>
            <a:cxnLst/>
            <a:rect l="l" t="t" r="r" b="b"/>
            <a:pathLst>
              <a:path w="42333" h="508000">
                <a:moveTo>
                  <a:pt x="0" y="0"/>
                </a:moveTo>
                <a:lnTo>
                  <a:pt x="42333" y="0"/>
                </a:lnTo>
                <a:lnTo>
                  <a:pt x="42333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635000" y="423333"/>
            <a:ext cx="3238500" cy="423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关键技术与创新点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5000" y="889000"/>
            <a:ext cx="3132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Key Technologies &amp; Innovations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28625" y="1317625"/>
            <a:ext cx="5016500" cy="3100917"/>
          </a:xfrm>
          <a:custGeom>
            <a:avLst/>
            <a:gdLst/>
            <a:ahLst/>
            <a:cxnLst/>
            <a:rect l="l" t="t" r="r" b="b"/>
            <a:pathLst>
              <a:path w="5016500" h="3100917">
                <a:moveTo>
                  <a:pt x="127014" y="0"/>
                </a:moveTo>
                <a:lnTo>
                  <a:pt x="4889486" y="0"/>
                </a:lnTo>
                <a:cubicBezTo>
                  <a:pt x="4959634" y="0"/>
                  <a:pt x="5016500" y="56866"/>
                  <a:pt x="5016500" y="127014"/>
                </a:cubicBezTo>
                <a:lnTo>
                  <a:pt x="5016500" y="2973903"/>
                </a:lnTo>
                <a:cubicBezTo>
                  <a:pt x="5016500" y="3044051"/>
                  <a:pt x="4959634" y="3100917"/>
                  <a:pt x="4889486" y="3100917"/>
                </a:cubicBezTo>
                <a:lnTo>
                  <a:pt x="127014" y="3100917"/>
                </a:lnTo>
                <a:cubicBezTo>
                  <a:pt x="56866" y="3100917"/>
                  <a:pt x="0" y="3044051"/>
                  <a:pt x="0" y="2973903"/>
                </a:cubicBezTo>
                <a:lnTo>
                  <a:pt x="0" y="127014"/>
                </a:lnTo>
                <a:cubicBezTo>
                  <a:pt x="0" y="56866"/>
                  <a:pt x="56866" y="0"/>
                  <a:pt x="127014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3250" y="149225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30250" y="16192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39688"/>
                </a:moveTo>
                <a:cubicBezTo>
                  <a:pt x="0" y="26541"/>
                  <a:pt x="10666" y="15875"/>
                  <a:pt x="23812" y="15875"/>
                </a:cubicBezTo>
                <a:lnTo>
                  <a:pt x="71438" y="15875"/>
                </a:lnTo>
                <a:cubicBezTo>
                  <a:pt x="84584" y="15875"/>
                  <a:pt x="95250" y="26541"/>
                  <a:pt x="95250" y="39688"/>
                </a:cubicBezTo>
                <a:lnTo>
                  <a:pt x="95250" y="47625"/>
                </a:lnTo>
                <a:lnTo>
                  <a:pt x="158750" y="47625"/>
                </a:lnTo>
                <a:lnTo>
                  <a:pt x="158750" y="39688"/>
                </a:lnTo>
                <a:cubicBezTo>
                  <a:pt x="158750" y="26541"/>
                  <a:pt x="169416" y="15875"/>
                  <a:pt x="182563" y="15875"/>
                </a:cubicBezTo>
                <a:lnTo>
                  <a:pt x="230188" y="15875"/>
                </a:lnTo>
                <a:cubicBezTo>
                  <a:pt x="243334" y="15875"/>
                  <a:pt x="254000" y="26541"/>
                  <a:pt x="254000" y="39688"/>
                </a:cubicBezTo>
                <a:lnTo>
                  <a:pt x="254000" y="87313"/>
                </a:lnTo>
                <a:cubicBezTo>
                  <a:pt x="254000" y="100459"/>
                  <a:pt x="243334" y="111125"/>
                  <a:pt x="230188" y="111125"/>
                </a:cubicBezTo>
                <a:lnTo>
                  <a:pt x="182563" y="111125"/>
                </a:lnTo>
                <a:cubicBezTo>
                  <a:pt x="169416" y="111125"/>
                  <a:pt x="158750" y="100459"/>
                  <a:pt x="158750" y="87313"/>
                </a:cubicBezTo>
                <a:lnTo>
                  <a:pt x="158750" y="79375"/>
                </a:lnTo>
                <a:lnTo>
                  <a:pt x="95250" y="79375"/>
                </a:lnTo>
                <a:lnTo>
                  <a:pt x="95250" y="87313"/>
                </a:lnTo>
                <a:cubicBezTo>
                  <a:pt x="95250" y="90934"/>
                  <a:pt x="94407" y="94407"/>
                  <a:pt x="92968" y="97482"/>
                </a:cubicBezTo>
                <a:lnTo>
                  <a:pt x="127000" y="142875"/>
                </a:lnTo>
                <a:lnTo>
                  <a:pt x="166688" y="142875"/>
                </a:lnTo>
                <a:cubicBezTo>
                  <a:pt x="179834" y="142875"/>
                  <a:pt x="190500" y="153541"/>
                  <a:pt x="190500" y="166688"/>
                </a:cubicBezTo>
                <a:lnTo>
                  <a:pt x="190500" y="214313"/>
                </a:lnTo>
                <a:cubicBezTo>
                  <a:pt x="190500" y="227459"/>
                  <a:pt x="179834" y="238125"/>
                  <a:pt x="166688" y="238125"/>
                </a:cubicBezTo>
                <a:lnTo>
                  <a:pt x="119063" y="238125"/>
                </a:lnTo>
                <a:cubicBezTo>
                  <a:pt x="105916" y="238125"/>
                  <a:pt x="95250" y="227459"/>
                  <a:pt x="95250" y="214313"/>
                </a:cubicBezTo>
                <a:lnTo>
                  <a:pt x="95250" y="166688"/>
                </a:lnTo>
                <a:cubicBezTo>
                  <a:pt x="95250" y="163066"/>
                  <a:pt x="96093" y="159593"/>
                  <a:pt x="97532" y="156518"/>
                </a:cubicBezTo>
                <a:lnTo>
                  <a:pt x="63500" y="111125"/>
                </a:lnTo>
                <a:lnTo>
                  <a:pt x="23812" y="111125"/>
                </a:lnTo>
                <a:cubicBezTo>
                  <a:pt x="10666" y="111125"/>
                  <a:pt x="0" y="100459"/>
                  <a:pt x="0" y="87313"/>
                </a:cubicBezTo>
                <a:lnTo>
                  <a:pt x="0" y="39688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8" name="Text 6"/>
          <p:cNvSpPr/>
          <p:nvPr/>
        </p:nvSpPr>
        <p:spPr>
          <a:xfrm>
            <a:off x="1238250" y="1598083"/>
            <a:ext cx="22225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管网电阻网络近似模型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3250" y="2127250"/>
            <a:ext cx="4751917" cy="550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以</a:t>
            </a:r>
            <a:r>
              <a:rPr 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电阻网络近似 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求解节点压力与边流量的时序流，快速求解压力/流量分布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3250" y="2804583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1" name="Shape 9"/>
          <p:cNvSpPr/>
          <p:nvPr/>
        </p:nvSpPr>
        <p:spPr>
          <a:xfrm>
            <a:off x="718344" y="2931583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2" name="Text 10"/>
          <p:cNvSpPr/>
          <p:nvPr/>
        </p:nvSpPr>
        <p:spPr>
          <a:xfrm>
            <a:off x="957792" y="2889250"/>
            <a:ext cx="2963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节点压力与边流量线性方程组快速求解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3250" y="3312583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718344" y="3439583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5" name="Text 13"/>
          <p:cNvSpPr/>
          <p:nvPr/>
        </p:nvSpPr>
        <p:spPr>
          <a:xfrm>
            <a:off x="957792" y="3397250"/>
            <a:ext cx="2624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周期推送到前端，形成流向可视化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3250" y="3820583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718344" y="3947583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8" name="Text 16"/>
          <p:cNvSpPr/>
          <p:nvPr/>
        </p:nvSpPr>
        <p:spPr>
          <a:xfrm>
            <a:off x="957792" y="3905250"/>
            <a:ext cx="2624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为异常检测提供可解释的物理基础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21404" y="1317625"/>
            <a:ext cx="5016500" cy="3100917"/>
          </a:xfrm>
          <a:custGeom>
            <a:avLst/>
            <a:gdLst/>
            <a:ahLst/>
            <a:cxnLst/>
            <a:rect l="l" t="t" r="r" b="b"/>
            <a:pathLst>
              <a:path w="5016500" h="3100917">
                <a:moveTo>
                  <a:pt x="127014" y="0"/>
                </a:moveTo>
                <a:lnTo>
                  <a:pt x="4889486" y="0"/>
                </a:lnTo>
                <a:cubicBezTo>
                  <a:pt x="4959634" y="0"/>
                  <a:pt x="5016500" y="56866"/>
                  <a:pt x="5016500" y="127014"/>
                </a:cubicBezTo>
                <a:lnTo>
                  <a:pt x="5016500" y="2973903"/>
                </a:lnTo>
                <a:cubicBezTo>
                  <a:pt x="5016500" y="3044051"/>
                  <a:pt x="4959634" y="3100917"/>
                  <a:pt x="4889486" y="3100917"/>
                </a:cubicBezTo>
                <a:lnTo>
                  <a:pt x="127014" y="3100917"/>
                </a:lnTo>
                <a:cubicBezTo>
                  <a:pt x="56866" y="3100917"/>
                  <a:pt x="0" y="3044051"/>
                  <a:pt x="0" y="2973903"/>
                </a:cubicBezTo>
                <a:lnTo>
                  <a:pt x="0" y="127014"/>
                </a:lnTo>
                <a:cubicBezTo>
                  <a:pt x="0" y="56866"/>
                  <a:pt x="56866" y="0"/>
                  <a:pt x="127014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796029" y="149225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5938904" y="161925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0"/>
                </a:moveTo>
                <a:cubicBezTo>
                  <a:pt x="102344" y="0"/>
                  <a:pt x="95250" y="7094"/>
                  <a:pt x="95250" y="15875"/>
                </a:cubicBezTo>
                <a:lnTo>
                  <a:pt x="95250" y="17463"/>
                </a:lnTo>
                <a:cubicBezTo>
                  <a:pt x="59035" y="24805"/>
                  <a:pt x="31750" y="56852"/>
                  <a:pt x="31750" y="95250"/>
                </a:cubicBezTo>
                <a:lnTo>
                  <a:pt x="31750" y="106015"/>
                </a:lnTo>
                <a:cubicBezTo>
                  <a:pt x="31750" y="129877"/>
                  <a:pt x="23614" y="153045"/>
                  <a:pt x="8731" y="171698"/>
                </a:cubicBezTo>
                <a:lnTo>
                  <a:pt x="3870" y="177750"/>
                </a:lnTo>
                <a:cubicBezTo>
                  <a:pt x="1339" y="180876"/>
                  <a:pt x="0" y="184745"/>
                  <a:pt x="0" y="188764"/>
                </a:cubicBezTo>
                <a:cubicBezTo>
                  <a:pt x="0" y="198487"/>
                  <a:pt x="7888" y="206375"/>
                  <a:pt x="17611" y="206375"/>
                </a:cubicBezTo>
                <a:lnTo>
                  <a:pt x="204589" y="206375"/>
                </a:lnTo>
                <a:cubicBezTo>
                  <a:pt x="214313" y="206375"/>
                  <a:pt x="222200" y="198487"/>
                  <a:pt x="222200" y="188764"/>
                </a:cubicBezTo>
                <a:cubicBezTo>
                  <a:pt x="222200" y="184745"/>
                  <a:pt x="220861" y="180876"/>
                  <a:pt x="218331" y="177750"/>
                </a:cubicBezTo>
                <a:lnTo>
                  <a:pt x="213469" y="171698"/>
                </a:lnTo>
                <a:cubicBezTo>
                  <a:pt x="198636" y="153045"/>
                  <a:pt x="190500" y="129877"/>
                  <a:pt x="190500" y="106015"/>
                </a:cubicBezTo>
                <a:lnTo>
                  <a:pt x="190500" y="95250"/>
                </a:lnTo>
                <a:cubicBezTo>
                  <a:pt x="190500" y="56852"/>
                  <a:pt x="163215" y="24805"/>
                  <a:pt x="127000" y="17462"/>
                </a:cubicBezTo>
                <a:lnTo>
                  <a:pt x="127000" y="15875"/>
                </a:lnTo>
                <a:cubicBezTo>
                  <a:pt x="127000" y="7094"/>
                  <a:pt x="119906" y="0"/>
                  <a:pt x="111125" y="0"/>
                </a:cubicBezTo>
                <a:close/>
                <a:moveTo>
                  <a:pt x="80367" y="230188"/>
                </a:moveTo>
                <a:cubicBezTo>
                  <a:pt x="83889" y="243880"/>
                  <a:pt x="96341" y="254000"/>
                  <a:pt x="111125" y="254000"/>
                </a:cubicBezTo>
                <a:cubicBezTo>
                  <a:pt x="125909" y="254000"/>
                  <a:pt x="138361" y="243880"/>
                  <a:pt x="141883" y="230188"/>
                </a:cubicBezTo>
                <a:lnTo>
                  <a:pt x="80367" y="230188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22" name="Text 20"/>
          <p:cNvSpPr/>
          <p:nvPr/>
        </p:nvSpPr>
        <p:spPr>
          <a:xfrm>
            <a:off x="6431029" y="1598083"/>
            <a:ext cx="1799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多级告警触发机制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796029" y="2127250"/>
            <a:ext cx="4751917" cy="275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</a:t>
            </a:r>
            <a:r>
              <a:rPr 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观测残差与滑动窗口 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的多级告警触发，提供可解释字段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796029" y="2529417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25" name="Shape 23"/>
          <p:cNvSpPr/>
          <p:nvPr/>
        </p:nvSpPr>
        <p:spPr>
          <a:xfrm>
            <a:off x="5911122" y="2656417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6" name="Text 24"/>
          <p:cNvSpPr/>
          <p:nvPr/>
        </p:nvSpPr>
        <p:spPr>
          <a:xfrm>
            <a:off x="6150570" y="2614083"/>
            <a:ext cx="1947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传感节点偏差与残差分析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796029" y="3037417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5911122" y="3164417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9" name="Text 27"/>
          <p:cNvSpPr/>
          <p:nvPr/>
        </p:nvSpPr>
        <p:spPr>
          <a:xfrm>
            <a:off x="6150570" y="3122083"/>
            <a:ext cx="228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滑动窗口避免告警抖动与误报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796029" y="3545417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31" name="Shape 29"/>
          <p:cNvSpPr/>
          <p:nvPr/>
        </p:nvSpPr>
        <p:spPr>
          <a:xfrm>
            <a:off x="5911122" y="3672417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2" name="Text 30"/>
          <p:cNvSpPr/>
          <p:nvPr/>
        </p:nvSpPr>
        <p:spPr>
          <a:xfrm>
            <a:off x="6150570" y="3630083"/>
            <a:ext cx="3640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可解释字段：阈值、残差、传感器ID、定位区段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814348" y="1317625"/>
            <a:ext cx="5016500" cy="3100917"/>
          </a:xfrm>
          <a:custGeom>
            <a:avLst/>
            <a:gdLst/>
            <a:ahLst/>
            <a:cxnLst/>
            <a:rect l="l" t="t" r="r" b="b"/>
            <a:pathLst>
              <a:path w="5016500" h="3100917">
                <a:moveTo>
                  <a:pt x="127014" y="0"/>
                </a:moveTo>
                <a:lnTo>
                  <a:pt x="4889486" y="0"/>
                </a:lnTo>
                <a:cubicBezTo>
                  <a:pt x="4959634" y="0"/>
                  <a:pt x="5016500" y="56866"/>
                  <a:pt x="5016500" y="127014"/>
                </a:cubicBezTo>
                <a:lnTo>
                  <a:pt x="5016500" y="2973903"/>
                </a:lnTo>
                <a:cubicBezTo>
                  <a:pt x="5016500" y="3044051"/>
                  <a:pt x="4959634" y="3100917"/>
                  <a:pt x="4889486" y="3100917"/>
                </a:cubicBezTo>
                <a:lnTo>
                  <a:pt x="127014" y="3100917"/>
                </a:lnTo>
                <a:cubicBezTo>
                  <a:pt x="56866" y="3100917"/>
                  <a:pt x="0" y="3044051"/>
                  <a:pt x="0" y="2973903"/>
                </a:cubicBezTo>
                <a:lnTo>
                  <a:pt x="0" y="127014"/>
                </a:lnTo>
                <a:cubicBezTo>
                  <a:pt x="0" y="56866"/>
                  <a:pt x="56866" y="0"/>
                  <a:pt x="127014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10988973" y="131445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35" name="Shape 33"/>
          <p:cNvSpPr/>
          <p:nvPr/>
        </p:nvSpPr>
        <p:spPr>
          <a:xfrm>
            <a:off x="11115973" y="14414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5875" y="15875"/>
                </a:moveTo>
                <a:cubicBezTo>
                  <a:pt x="24656" y="15875"/>
                  <a:pt x="31750" y="22969"/>
                  <a:pt x="31750" y="31750"/>
                </a:cubicBez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238125" y="206375"/>
                </a:lnTo>
                <a:cubicBezTo>
                  <a:pt x="246906" y="206375"/>
                  <a:pt x="254000" y="213469"/>
                  <a:pt x="254000" y="222250"/>
                </a:cubicBezTo>
                <a:cubicBezTo>
                  <a:pt x="254000" y="231031"/>
                  <a:pt x="246906" y="238125"/>
                  <a:pt x="238125" y="238125"/>
                </a:cubicBezTo>
                <a:lnTo>
                  <a:pt x="39688" y="238125"/>
                </a:lnTo>
                <a:cubicBezTo>
                  <a:pt x="17760" y="238125"/>
                  <a:pt x="0" y="220365"/>
                  <a:pt x="0" y="198438"/>
                </a:cubicBezTo>
                <a:lnTo>
                  <a:pt x="0" y="31750"/>
                </a:lnTo>
                <a:cubicBezTo>
                  <a:pt x="0" y="22969"/>
                  <a:pt x="7094" y="15875"/>
                  <a:pt x="15875" y="15875"/>
                </a:cubicBezTo>
                <a:close/>
                <a:moveTo>
                  <a:pt x="119063" y="47625"/>
                </a:moveTo>
                <a:cubicBezTo>
                  <a:pt x="122386" y="47625"/>
                  <a:pt x="125561" y="49014"/>
                  <a:pt x="127843" y="51495"/>
                </a:cubicBezTo>
                <a:lnTo>
                  <a:pt x="163116" y="89942"/>
                </a:lnTo>
                <a:lnTo>
                  <a:pt x="186035" y="66973"/>
                </a:lnTo>
                <a:cubicBezTo>
                  <a:pt x="190698" y="62309"/>
                  <a:pt x="198239" y="62309"/>
                  <a:pt x="202853" y="66973"/>
                </a:cubicBezTo>
                <a:lnTo>
                  <a:pt x="234603" y="98723"/>
                </a:lnTo>
                <a:cubicBezTo>
                  <a:pt x="236835" y="100955"/>
                  <a:pt x="238075" y="103981"/>
                  <a:pt x="238075" y="107156"/>
                </a:cubicBezTo>
                <a:lnTo>
                  <a:pt x="238075" y="162719"/>
                </a:lnTo>
                <a:cubicBezTo>
                  <a:pt x="238075" y="169317"/>
                  <a:pt x="232767" y="174625"/>
                  <a:pt x="226169" y="174625"/>
                </a:cubicBezTo>
                <a:lnTo>
                  <a:pt x="75357" y="174625"/>
                </a:lnTo>
                <a:cubicBezTo>
                  <a:pt x="68759" y="174625"/>
                  <a:pt x="63450" y="169317"/>
                  <a:pt x="63450" y="162719"/>
                </a:cubicBezTo>
                <a:lnTo>
                  <a:pt x="63450" y="107156"/>
                </a:lnTo>
                <a:cubicBezTo>
                  <a:pt x="63450" y="104180"/>
                  <a:pt x="64591" y="101302"/>
                  <a:pt x="66576" y="99120"/>
                </a:cubicBezTo>
                <a:lnTo>
                  <a:pt x="110232" y="51495"/>
                </a:lnTo>
                <a:cubicBezTo>
                  <a:pt x="112464" y="49014"/>
                  <a:pt x="115689" y="47625"/>
                  <a:pt x="119013" y="47625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6" name="Text 34"/>
          <p:cNvSpPr/>
          <p:nvPr/>
        </p:nvSpPr>
        <p:spPr>
          <a:xfrm>
            <a:off x="11623973" y="1420283"/>
            <a:ext cx="1799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算法求解泄露点</a:t>
            </a:r>
            <a:endParaRPr lang="zh-CN" altLang="en-US" sz="1665" b="1" dirty="0">
              <a:solidFill>
                <a:srgbClr val="E0E2E5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0988973" y="1822450"/>
            <a:ext cx="4751917" cy="275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defTabSz="914400">
              <a:lnSpc>
                <a:spcPct val="140000"/>
              </a:lnSpc>
              <a:tabLst>
                <a:tab pos="1790700" algn="l"/>
              </a:tabLst>
            </a:pPr>
            <a:r>
              <a:rPr lang="zh-CN" alt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根据</a:t>
            </a:r>
            <a:r>
              <a:rPr 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反向估计算法</a:t>
            </a:r>
            <a:r>
              <a:rPr 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进行泄露检测与泄漏点计算</a:t>
            </a:r>
            <a:endParaRPr lang="zh-CN" altLang="en-US" sz="1335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428625" y="4598458"/>
            <a:ext cx="5016500" cy="2825750"/>
          </a:xfrm>
          <a:custGeom>
            <a:avLst/>
            <a:gdLst/>
            <a:ahLst/>
            <a:cxnLst/>
            <a:rect l="l" t="t" r="r" b="b"/>
            <a:pathLst>
              <a:path w="5016500" h="2825750">
                <a:moveTo>
                  <a:pt x="126989" y="0"/>
                </a:moveTo>
                <a:lnTo>
                  <a:pt x="4889511" y="0"/>
                </a:lnTo>
                <a:cubicBezTo>
                  <a:pt x="4959645" y="0"/>
                  <a:pt x="5016500" y="56855"/>
                  <a:pt x="5016500" y="126989"/>
                </a:cubicBezTo>
                <a:lnTo>
                  <a:pt x="5016500" y="2698761"/>
                </a:lnTo>
                <a:cubicBezTo>
                  <a:pt x="5016500" y="2768895"/>
                  <a:pt x="4959645" y="2825750"/>
                  <a:pt x="4889511" y="2825750"/>
                </a:cubicBezTo>
                <a:lnTo>
                  <a:pt x="126989" y="2825750"/>
                </a:lnTo>
                <a:cubicBezTo>
                  <a:pt x="56855" y="2825750"/>
                  <a:pt x="0" y="2768895"/>
                  <a:pt x="0" y="2698761"/>
                </a:cubicBezTo>
                <a:lnTo>
                  <a:pt x="0" y="126989"/>
                </a:lnTo>
                <a:cubicBezTo>
                  <a:pt x="0" y="56855"/>
                  <a:pt x="56855" y="0"/>
                  <a:pt x="126989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03250" y="477308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49" name="Shape 47"/>
          <p:cNvSpPr/>
          <p:nvPr/>
        </p:nvSpPr>
        <p:spPr>
          <a:xfrm>
            <a:off x="698500" y="4900083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85750" y="23812"/>
                </a:moveTo>
                <a:cubicBezTo>
                  <a:pt x="285750" y="18306"/>
                  <a:pt x="282922" y="13196"/>
                  <a:pt x="278209" y="10319"/>
                </a:cubicBezTo>
                <a:cubicBezTo>
                  <a:pt x="273496" y="7441"/>
                  <a:pt x="267692" y="7144"/>
                  <a:pt x="262781" y="9624"/>
                </a:cubicBezTo>
                <a:lnTo>
                  <a:pt x="205135" y="38447"/>
                </a:lnTo>
                <a:lnTo>
                  <a:pt x="116136" y="8731"/>
                </a:lnTo>
                <a:cubicBezTo>
                  <a:pt x="112117" y="7392"/>
                  <a:pt x="107801" y="7689"/>
                  <a:pt x="104031" y="9575"/>
                </a:cubicBezTo>
                <a:lnTo>
                  <a:pt x="40531" y="41325"/>
                </a:lnTo>
                <a:cubicBezTo>
                  <a:pt x="35123" y="44053"/>
                  <a:pt x="31750" y="49560"/>
                  <a:pt x="31750" y="55563"/>
                </a:cubicBezTo>
                <a:lnTo>
                  <a:pt x="31750" y="230188"/>
                </a:lnTo>
                <a:cubicBezTo>
                  <a:pt x="31750" y="235694"/>
                  <a:pt x="34578" y="240804"/>
                  <a:pt x="39291" y="243681"/>
                </a:cubicBezTo>
                <a:cubicBezTo>
                  <a:pt x="44004" y="246559"/>
                  <a:pt x="49808" y="246856"/>
                  <a:pt x="54719" y="244376"/>
                </a:cubicBezTo>
                <a:lnTo>
                  <a:pt x="112316" y="215553"/>
                </a:lnTo>
                <a:lnTo>
                  <a:pt x="198289" y="244227"/>
                </a:lnTo>
                <a:cubicBezTo>
                  <a:pt x="196155" y="241052"/>
                  <a:pt x="194072" y="237728"/>
                  <a:pt x="192038" y="234355"/>
                </a:cubicBezTo>
                <a:cubicBezTo>
                  <a:pt x="186581" y="225276"/>
                  <a:pt x="181173" y="214858"/>
                  <a:pt x="177155" y="203696"/>
                </a:cubicBezTo>
                <a:lnTo>
                  <a:pt x="126950" y="186978"/>
                </a:lnTo>
                <a:lnTo>
                  <a:pt x="126950" y="45839"/>
                </a:lnTo>
                <a:lnTo>
                  <a:pt x="190450" y="67022"/>
                </a:lnTo>
                <a:lnTo>
                  <a:pt x="190450" y="116284"/>
                </a:lnTo>
                <a:cubicBezTo>
                  <a:pt x="205829" y="98524"/>
                  <a:pt x="228650" y="87313"/>
                  <a:pt x="253950" y="87313"/>
                </a:cubicBezTo>
                <a:cubicBezTo>
                  <a:pt x="265162" y="87313"/>
                  <a:pt x="275878" y="89495"/>
                  <a:pt x="285700" y="93514"/>
                </a:cubicBezTo>
                <a:lnTo>
                  <a:pt x="285750" y="23812"/>
                </a:lnTo>
                <a:close/>
                <a:moveTo>
                  <a:pt x="254000" y="111125"/>
                </a:moveTo>
                <a:cubicBezTo>
                  <a:pt x="221109" y="111125"/>
                  <a:pt x="194469" y="137319"/>
                  <a:pt x="194469" y="169614"/>
                </a:cubicBezTo>
                <a:cubicBezTo>
                  <a:pt x="194469" y="203795"/>
                  <a:pt x="226268" y="244227"/>
                  <a:pt x="243384" y="263525"/>
                </a:cubicBezTo>
                <a:cubicBezTo>
                  <a:pt x="249138" y="269974"/>
                  <a:pt x="258911" y="269974"/>
                  <a:pt x="264666" y="263525"/>
                </a:cubicBezTo>
                <a:cubicBezTo>
                  <a:pt x="281781" y="244227"/>
                  <a:pt x="313581" y="203795"/>
                  <a:pt x="313581" y="169614"/>
                </a:cubicBezTo>
                <a:cubicBezTo>
                  <a:pt x="313581" y="137319"/>
                  <a:pt x="286941" y="111125"/>
                  <a:pt x="254050" y="111125"/>
                </a:cubicBezTo>
                <a:close/>
                <a:moveTo>
                  <a:pt x="234156" y="170656"/>
                </a:moveTo>
                <a:cubicBezTo>
                  <a:pt x="234156" y="159704"/>
                  <a:pt x="243048" y="150813"/>
                  <a:pt x="254000" y="150813"/>
                </a:cubicBezTo>
                <a:cubicBezTo>
                  <a:pt x="264952" y="150813"/>
                  <a:pt x="273844" y="159704"/>
                  <a:pt x="273844" y="170656"/>
                </a:cubicBezTo>
                <a:cubicBezTo>
                  <a:pt x="273844" y="181608"/>
                  <a:pt x="264952" y="190500"/>
                  <a:pt x="254000" y="190500"/>
                </a:cubicBezTo>
                <a:cubicBezTo>
                  <a:pt x="243048" y="190500"/>
                  <a:pt x="234156" y="181608"/>
                  <a:pt x="234156" y="170656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0" name="Text 48"/>
          <p:cNvSpPr/>
          <p:nvPr/>
        </p:nvSpPr>
        <p:spPr>
          <a:xfrm>
            <a:off x="1238250" y="4878917"/>
            <a:ext cx="15240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轻量级WebGIS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03250" y="5408083"/>
            <a:ext cx="4751917" cy="275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</a:t>
            </a:r>
            <a:r>
              <a:rPr 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Leaflet 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实现管网拓扑可视化、设备标注、实时数据驱动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03250" y="5810250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53" name="Shape 51"/>
          <p:cNvSpPr/>
          <p:nvPr/>
        </p:nvSpPr>
        <p:spPr>
          <a:xfrm>
            <a:off x="718344" y="5937250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4" name="Text 52"/>
          <p:cNvSpPr/>
          <p:nvPr/>
        </p:nvSpPr>
        <p:spPr>
          <a:xfrm>
            <a:off x="957792" y="5894917"/>
            <a:ext cx="2455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管网拓扑可视化与设备资产标注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03250" y="6318250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56" name="Shape 54"/>
          <p:cNvSpPr/>
          <p:nvPr/>
        </p:nvSpPr>
        <p:spPr>
          <a:xfrm>
            <a:off x="718344" y="6445250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7" name="Text 55"/>
          <p:cNvSpPr/>
          <p:nvPr/>
        </p:nvSpPr>
        <p:spPr>
          <a:xfrm>
            <a:off x="957792" y="6402917"/>
            <a:ext cx="2624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实时数据驱动动态展示流向与压力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03250" y="6826250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59" name="Shape 57"/>
          <p:cNvSpPr/>
          <p:nvPr/>
        </p:nvSpPr>
        <p:spPr>
          <a:xfrm>
            <a:off x="718344" y="6953250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60" name="Text 58"/>
          <p:cNvSpPr/>
          <p:nvPr/>
        </p:nvSpPr>
        <p:spPr>
          <a:xfrm>
            <a:off x="957792" y="6910917"/>
            <a:ext cx="279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缩放、平移、查询、框选等丰富交互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621404" y="4598458"/>
            <a:ext cx="5016500" cy="2825750"/>
          </a:xfrm>
          <a:custGeom>
            <a:avLst/>
            <a:gdLst/>
            <a:ahLst/>
            <a:cxnLst/>
            <a:rect l="l" t="t" r="r" b="b"/>
            <a:pathLst>
              <a:path w="5016500" h="2825750">
                <a:moveTo>
                  <a:pt x="126989" y="0"/>
                </a:moveTo>
                <a:lnTo>
                  <a:pt x="4889511" y="0"/>
                </a:lnTo>
                <a:cubicBezTo>
                  <a:pt x="4959645" y="0"/>
                  <a:pt x="5016500" y="56855"/>
                  <a:pt x="5016500" y="126989"/>
                </a:cubicBezTo>
                <a:lnTo>
                  <a:pt x="5016500" y="2698761"/>
                </a:lnTo>
                <a:cubicBezTo>
                  <a:pt x="5016500" y="2768895"/>
                  <a:pt x="4959645" y="2825750"/>
                  <a:pt x="4889511" y="2825750"/>
                </a:cubicBezTo>
                <a:lnTo>
                  <a:pt x="126989" y="2825750"/>
                </a:lnTo>
                <a:cubicBezTo>
                  <a:pt x="56855" y="2825750"/>
                  <a:pt x="0" y="2768895"/>
                  <a:pt x="0" y="2698761"/>
                </a:cubicBezTo>
                <a:lnTo>
                  <a:pt x="0" y="126989"/>
                </a:lnTo>
                <a:cubicBezTo>
                  <a:pt x="0" y="56855"/>
                  <a:pt x="56855" y="0"/>
                  <a:pt x="126989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5796029" y="477308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63" name="Shape 61"/>
          <p:cNvSpPr/>
          <p:nvPr/>
        </p:nvSpPr>
        <p:spPr>
          <a:xfrm>
            <a:off x="5923029" y="490008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64" name="Text 62"/>
          <p:cNvSpPr/>
          <p:nvPr/>
        </p:nvSpPr>
        <p:spPr>
          <a:xfrm>
            <a:off x="6431029" y="4878917"/>
            <a:ext cx="1799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仿真先行工程路线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5796029" y="5408083"/>
            <a:ext cx="4751917" cy="275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可视化管网模拟器 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秒级频率推送，WebSocket实时刷新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5796029" y="5810250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67" name="Shape 65"/>
          <p:cNvSpPr/>
          <p:nvPr/>
        </p:nvSpPr>
        <p:spPr>
          <a:xfrm>
            <a:off x="5911122" y="5937250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68" name="Text 66"/>
          <p:cNvSpPr/>
          <p:nvPr/>
        </p:nvSpPr>
        <p:spPr>
          <a:xfrm>
            <a:off x="6150570" y="5894917"/>
            <a:ext cx="279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内置管网模拟器快速搭建可运行闭环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796029" y="6318250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70" name="Shape 68"/>
          <p:cNvSpPr/>
          <p:nvPr/>
        </p:nvSpPr>
        <p:spPr>
          <a:xfrm>
            <a:off x="5911122" y="6445250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71" name="Text 69"/>
          <p:cNvSpPr/>
          <p:nvPr/>
        </p:nvSpPr>
        <p:spPr>
          <a:xfrm>
            <a:off x="6150570" y="6402917"/>
            <a:ext cx="2455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秒级频率推送节点压力与边流量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5796029" y="6826250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73" name="Shape 71"/>
          <p:cNvSpPr/>
          <p:nvPr/>
        </p:nvSpPr>
        <p:spPr>
          <a:xfrm>
            <a:off x="5911122" y="6953250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74" name="Text 72"/>
          <p:cNvSpPr/>
          <p:nvPr/>
        </p:nvSpPr>
        <p:spPr>
          <a:xfrm>
            <a:off x="6150570" y="6910917"/>
            <a:ext cx="2624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不改变接口与流程替换为真实设备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10814348" y="4598458"/>
            <a:ext cx="5016500" cy="2825750"/>
          </a:xfrm>
          <a:custGeom>
            <a:avLst/>
            <a:gdLst/>
            <a:ahLst/>
            <a:cxnLst/>
            <a:rect l="l" t="t" r="r" b="b"/>
            <a:pathLst>
              <a:path w="5016500" h="2825750">
                <a:moveTo>
                  <a:pt x="126989" y="0"/>
                </a:moveTo>
                <a:lnTo>
                  <a:pt x="4889511" y="0"/>
                </a:lnTo>
                <a:cubicBezTo>
                  <a:pt x="4959645" y="0"/>
                  <a:pt x="5016500" y="56855"/>
                  <a:pt x="5016500" y="126989"/>
                </a:cubicBezTo>
                <a:lnTo>
                  <a:pt x="5016500" y="2698761"/>
                </a:lnTo>
                <a:cubicBezTo>
                  <a:pt x="5016500" y="2768895"/>
                  <a:pt x="4959645" y="2825750"/>
                  <a:pt x="4889511" y="2825750"/>
                </a:cubicBezTo>
                <a:lnTo>
                  <a:pt x="126989" y="2825750"/>
                </a:lnTo>
                <a:cubicBezTo>
                  <a:pt x="56855" y="2825750"/>
                  <a:pt x="0" y="2768895"/>
                  <a:pt x="0" y="2698761"/>
                </a:cubicBezTo>
                <a:lnTo>
                  <a:pt x="0" y="126989"/>
                </a:lnTo>
                <a:cubicBezTo>
                  <a:pt x="0" y="56855"/>
                  <a:pt x="56855" y="0"/>
                  <a:pt x="126989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76" name="Shape 74"/>
          <p:cNvSpPr/>
          <p:nvPr/>
        </p:nvSpPr>
        <p:spPr>
          <a:xfrm>
            <a:off x="10988973" y="477308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77" name="Shape 75"/>
          <p:cNvSpPr/>
          <p:nvPr/>
        </p:nvSpPr>
        <p:spPr>
          <a:xfrm>
            <a:off x="11147723" y="4900083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78" name="Text 76"/>
          <p:cNvSpPr/>
          <p:nvPr/>
        </p:nvSpPr>
        <p:spPr>
          <a:xfrm>
            <a:off x="11623973" y="4878917"/>
            <a:ext cx="1799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跨平台移动端策略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10988973" y="5408083"/>
            <a:ext cx="4751917" cy="275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uni-app 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跨平台开发，</a:t>
            </a:r>
            <a:r>
              <a:rPr 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H5页面 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快速验证，</a:t>
            </a:r>
            <a:r>
              <a:rPr lang="en-US" sz="133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小程序 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生态演进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10988973" y="5810250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81" name="Shape 79"/>
          <p:cNvSpPr/>
          <p:nvPr/>
        </p:nvSpPr>
        <p:spPr>
          <a:xfrm>
            <a:off x="11104066" y="5937250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82" name="Text 80"/>
          <p:cNvSpPr/>
          <p:nvPr/>
        </p:nvSpPr>
        <p:spPr>
          <a:xfrm>
            <a:off x="11343514" y="5894917"/>
            <a:ext cx="2846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响应式H5页面快速验证核心业务模式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10988973" y="6318250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84" name="Shape 82"/>
          <p:cNvSpPr/>
          <p:nvPr/>
        </p:nvSpPr>
        <p:spPr>
          <a:xfrm>
            <a:off x="11104066" y="6445250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85" name="Text 83"/>
          <p:cNvSpPr/>
          <p:nvPr/>
        </p:nvSpPr>
        <p:spPr>
          <a:xfrm>
            <a:off x="11343514" y="6402917"/>
            <a:ext cx="322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uni-app一套代码多端运行，降低维护成本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10988973" y="6826250"/>
            <a:ext cx="4667250" cy="423333"/>
          </a:xfrm>
          <a:custGeom>
            <a:avLst/>
            <a:gdLst/>
            <a:ahLst/>
            <a:cxnLst/>
            <a:rect l="l" t="t" r="r" b="b"/>
            <a:pathLst>
              <a:path w="4667250" h="42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338667"/>
                </a:lnTo>
                <a:cubicBezTo>
                  <a:pt x="4667250" y="385427"/>
                  <a:pt x="4629343" y="423333"/>
                  <a:pt x="45825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87" name="Shape 85"/>
          <p:cNvSpPr/>
          <p:nvPr/>
        </p:nvSpPr>
        <p:spPr>
          <a:xfrm>
            <a:off x="11104066" y="6953250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125826" y="20286"/>
                </a:moveTo>
                <a:cubicBezTo>
                  <a:pt x="129964" y="23296"/>
                  <a:pt x="130890" y="29083"/>
                  <a:pt x="127881" y="33222"/>
                </a:cubicBezTo>
                <a:lnTo>
                  <a:pt x="53797" y="135086"/>
                </a:lnTo>
                <a:cubicBezTo>
                  <a:pt x="52206" y="137286"/>
                  <a:pt x="49746" y="138646"/>
                  <a:pt x="47026" y="138877"/>
                </a:cubicBezTo>
                <a:cubicBezTo>
                  <a:pt x="44305" y="139109"/>
                  <a:pt x="41672" y="138096"/>
                  <a:pt x="39762" y="136186"/>
                </a:cubicBezTo>
                <a:lnTo>
                  <a:pt x="2720" y="99144"/>
                </a:lnTo>
                <a:cubicBezTo>
                  <a:pt x="-897" y="95527"/>
                  <a:pt x="-897" y="89652"/>
                  <a:pt x="2720" y="86035"/>
                </a:cubicBezTo>
                <a:cubicBezTo>
                  <a:pt x="6338" y="82418"/>
                  <a:pt x="12212" y="82418"/>
                  <a:pt x="15830" y="86035"/>
                </a:cubicBezTo>
                <a:lnTo>
                  <a:pt x="45202" y="115408"/>
                </a:lnTo>
                <a:lnTo>
                  <a:pt x="112919" y="22312"/>
                </a:lnTo>
                <a:cubicBezTo>
                  <a:pt x="115929" y="18174"/>
                  <a:pt x="121717" y="17248"/>
                  <a:pt x="125855" y="2025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88" name="Text 86"/>
          <p:cNvSpPr/>
          <p:nvPr/>
        </p:nvSpPr>
        <p:spPr>
          <a:xfrm>
            <a:off x="11343514" y="6910917"/>
            <a:ext cx="3132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微信小程序无缝融入微信生态，精准触达</a:t>
            </a:r>
            <a:endParaRPr lang="en-US" sz="1600" dirty="0"/>
          </a:p>
        </p:txBody>
      </p:sp>
      <p:sp>
        <p:nvSpPr>
          <p:cNvPr id="89" name="Shape 87"/>
          <p:cNvSpPr/>
          <p:nvPr/>
        </p:nvSpPr>
        <p:spPr>
          <a:xfrm>
            <a:off x="428625" y="7604125"/>
            <a:ext cx="15398750" cy="899583"/>
          </a:xfrm>
          <a:custGeom>
            <a:avLst/>
            <a:gdLst/>
            <a:ahLst/>
            <a:cxnLst/>
            <a:rect l="l" t="t" r="r" b="b"/>
            <a:pathLst>
              <a:path w="15398750" h="899583">
                <a:moveTo>
                  <a:pt x="127003" y="0"/>
                </a:moveTo>
                <a:lnTo>
                  <a:pt x="15271747" y="0"/>
                </a:lnTo>
                <a:cubicBezTo>
                  <a:pt x="15341889" y="0"/>
                  <a:pt x="15398750" y="56861"/>
                  <a:pt x="15398750" y="127003"/>
                </a:cubicBezTo>
                <a:lnTo>
                  <a:pt x="15398750" y="772580"/>
                </a:lnTo>
                <a:cubicBezTo>
                  <a:pt x="15398750" y="842722"/>
                  <a:pt x="15341889" y="899583"/>
                  <a:pt x="15271747" y="899583"/>
                </a:cubicBezTo>
                <a:lnTo>
                  <a:pt x="127003" y="899583"/>
                </a:lnTo>
                <a:cubicBezTo>
                  <a:pt x="56861" y="899583"/>
                  <a:pt x="0" y="842722"/>
                  <a:pt x="0" y="772580"/>
                </a:cubicBezTo>
                <a:lnTo>
                  <a:pt x="0" y="127003"/>
                </a:lnTo>
                <a:cubicBezTo>
                  <a:pt x="0" y="56908"/>
                  <a:pt x="56908" y="0"/>
                  <a:pt x="127003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90" name="Shape 88"/>
          <p:cNvSpPr/>
          <p:nvPr/>
        </p:nvSpPr>
        <p:spPr>
          <a:xfrm>
            <a:off x="666750" y="7926917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91" name="Text 89"/>
          <p:cNvSpPr/>
          <p:nvPr/>
        </p:nvSpPr>
        <p:spPr>
          <a:xfrm>
            <a:off x="1047750" y="7778750"/>
            <a:ext cx="98742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技术创新总结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1047750" y="8075083"/>
            <a:ext cx="9853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六大核心技术形成从</a:t>
            </a:r>
            <a:r>
              <a:rPr lang="en-US" sz="133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"数据接入—治理—建模—告警—处置—报告"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的完整技术链路，为燃气安全治理提供可复用、可迁移的工程范式</a:t>
            </a:r>
            <a:endParaRPr lang="en-US" sz="1600" dirty="0"/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8345" y="2274570"/>
            <a:ext cx="4956175" cy="21310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366" y="595458"/>
            <a:ext cx="47637" cy="571640"/>
          </a:xfrm>
          <a:custGeom>
            <a:avLst/>
            <a:gdLst/>
            <a:ahLst/>
            <a:cxnLst/>
            <a:rect l="l" t="t" r="r" b="b"/>
            <a:pathLst>
              <a:path w="47637" h="571640">
                <a:moveTo>
                  <a:pt x="0" y="0"/>
                </a:moveTo>
                <a:lnTo>
                  <a:pt x="47637" y="0"/>
                </a:lnTo>
                <a:lnTo>
                  <a:pt x="47637" y="571640"/>
                </a:lnTo>
                <a:lnTo>
                  <a:pt x="0" y="57164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714549" y="476366"/>
            <a:ext cx="4072932" cy="47636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75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技术难点与解决方案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4549" y="1000369"/>
            <a:ext cx="3953840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Technical Challenges &amp; Solutions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82321" y="1482690"/>
            <a:ext cx="7550406" cy="2203194"/>
          </a:xfrm>
          <a:custGeom>
            <a:avLst/>
            <a:gdLst/>
            <a:ahLst/>
            <a:cxnLst/>
            <a:rect l="l" t="t" r="r" b="b"/>
            <a:pathLst>
              <a:path w="7550406" h="2203194">
                <a:moveTo>
                  <a:pt x="142899" y="0"/>
                </a:moveTo>
                <a:lnTo>
                  <a:pt x="7407507" y="0"/>
                </a:lnTo>
                <a:cubicBezTo>
                  <a:pt x="7486428" y="0"/>
                  <a:pt x="7550406" y="63978"/>
                  <a:pt x="7550406" y="142899"/>
                </a:cubicBezTo>
                <a:lnTo>
                  <a:pt x="7550406" y="2060295"/>
                </a:lnTo>
                <a:cubicBezTo>
                  <a:pt x="7550406" y="2139216"/>
                  <a:pt x="7486428" y="2203194"/>
                  <a:pt x="7407507" y="2203194"/>
                </a:cubicBezTo>
                <a:lnTo>
                  <a:pt x="142899" y="2203194"/>
                </a:lnTo>
                <a:cubicBezTo>
                  <a:pt x="63978" y="2203194"/>
                  <a:pt x="0" y="2139216"/>
                  <a:pt x="0" y="2060295"/>
                </a:cubicBezTo>
                <a:lnTo>
                  <a:pt x="0" y="142899"/>
                </a:lnTo>
                <a:cubicBezTo>
                  <a:pt x="0" y="64031"/>
                  <a:pt x="64031" y="0"/>
                  <a:pt x="142899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78822" y="1679191"/>
            <a:ext cx="476366" cy="476366"/>
          </a:xfrm>
          <a:custGeom>
            <a:avLst/>
            <a:gdLst/>
            <a:ahLst/>
            <a:cxnLst/>
            <a:rect l="l" t="t" r="r" b="b"/>
            <a:pathLst>
              <a:path w="476366" h="476366">
                <a:moveTo>
                  <a:pt x="95273" y="0"/>
                </a:moveTo>
                <a:lnTo>
                  <a:pt x="381093" y="0"/>
                </a:lnTo>
                <a:cubicBezTo>
                  <a:pt x="433711" y="0"/>
                  <a:pt x="476366" y="42655"/>
                  <a:pt x="476366" y="95273"/>
                </a:cubicBezTo>
                <a:lnTo>
                  <a:pt x="476366" y="381093"/>
                </a:lnTo>
                <a:cubicBezTo>
                  <a:pt x="476366" y="433711"/>
                  <a:pt x="433711" y="476366"/>
                  <a:pt x="381093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826198" y="1810192"/>
            <a:ext cx="187569" cy="214365"/>
          </a:xfrm>
          <a:custGeom>
            <a:avLst/>
            <a:gdLst/>
            <a:ahLst/>
            <a:cxnLst/>
            <a:rect l="l" t="t" r="r" b="b"/>
            <a:pathLst>
              <a:path w="187569" h="214365">
                <a:moveTo>
                  <a:pt x="187569" y="86165"/>
                </a:moveTo>
                <a:cubicBezTo>
                  <a:pt x="181373" y="90268"/>
                  <a:pt x="174255" y="93575"/>
                  <a:pt x="166845" y="96213"/>
                </a:cubicBezTo>
                <a:cubicBezTo>
                  <a:pt x="147166" y="103247"/>
                  <a:pt x="121334" y="107182"/>
                  <a:pt x="93785" y="107182"/>
                </a:cubicBezTo>
                <a:cubicBezTo>
                  <a:pt x="66235" y="107182"/>
                  <a:pt x="40361" y="103205"/>
                  <a:pt x="20725" y="96213"/>
                </a:cubicBezTo>
                <a:cubicBezTo>
                  <a:pt x="13356" y="93575"/>
                  <a:pt x="6196" y="90268"/>
                  <a:pt x="0" y="86165"/>
                </a:cubicBezTo>
                <a:lnTo>
                  <a:pt x="0" y="120580"/>
                </a:lnTo>
                <a:cubicBezTo>
                  <a:pt x="0" y="139086"/>
                  <a:pt x="41994" y="154075"/>
                  <a:pt x="93785" y="154075"/>
                </a:cubicBezTo>
                <a:cubicBezTo>
                  <a:pt x="145575" y="154075"/>
                  <a:pt x="187569" y="139086"/>
                  <a:pt x="187569" y="120580"/>
                </a:cubicBezTo>
                <a:lnTo>
                  <a:pt x="187569" y="86165"/>
                </a:lnTo>
                <a:close/>
                <a:moveTo>
                  <a:pt x="187569" y="53591"/>
                </a:moveTo>
                <a:lnTo>
                  <a:pt x="187569" y="33495"/>
                </a:lnTo>
                <a:cubicBezTo>
                  <a:pt x="187569" y="14989"/>
                  <a:pt x="145575" y="0"/>
                  <a:pt x="93785" y="0"/>
                </a:cubicBezTo>
                <a:cubicBezTo>
                  <a:pt x="41994" y="0"/>
                  <a:pt x="0" y="14989"/>
                  <a:pt x="0" y="33495"/>
                </a:cubicBezTo>
                <a:lnTo>
                  <a:pt x="0" y="53591"/>
                </a:lnTo>
                <a:cubicBezTo>
                  <a:pt x="0" y="72097"/>
                  <a:pt x="41994" y="87086"/>
                  <a:pt x="93785" y="87086"/>
                </a:cubicBezTo>
                <a:cubicBezTo>
                  <a:pt x="145575" y="87086"/>
                  <a:pt x="187569" y="72097"/>
                  <a:pt x="187569" y="53591"/>
                </a:cubicBezTo>
                <a:close/>
                <a:moveTo>
                  <a:pt x="166845" y="163202"/>
                </a:moveTo>
                <a:cubicBezTo>
                  <a:pt x="147208" y="170194"/>
                  <a:pt x="121376" y="174171"/>
                  <a:pt x="93785" y="174171"/>
                </a:cubicBezTo>
                <a:cubicBezTo>
                  <a:pt x="66194" y="174171"/>
                  <a:pt x="40361" y="170194"/>
                  <a:pt x="20725" y="163202"/>
                </a:cubicBezTo>
                <a:cubicBezTo>
                  <a:pt x="13356" y="160564"/>
                  <a:pt x="6196" y="157257"/>
                  <a:pt x="0" y="153154"/>
                </a:cubicBezTo>
                <a:lnTo>
                  <a:pt x="0" y="180870"/>
                </a:lnTo>
                <a:cubicBezTo>
                  <a:pt x="0" y="199376"/>
                  <a:pt x="41994" y="214365"/>
                  <a:pt x="93785" y="214365"/>
                </a:cubicBezTo>
                <a:cubicBezTo>
                  <a:pt x="145575" y="214365"/>
                  <a:pt x="187569" y="199376"/>
                  <a:pt x="187569" y="180870"/>
                </a:cubicBezTo>
                <a:lnTo>
                  <a:pt x="187569" y="153154"/>
                </a:lnTo>
                <a:cubicBezTo>
                  <a:pt x="181373" y="157257"/>
                  <a:pt x="174255" y="160564"/>
                  <a:pt x="166845" y="16320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8" name="Text 6"/>
          <p:cNvSpPr/>
          <p:nvPr/>
        </p:nvSpPr>
        <p:spPr>
          <a:xfrm>
            <a:off x="1298098" y="1750646"/>
            <a:ext cx="2500923" cy="3334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并发写入与数据一致性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02640" y="229846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702640" y="229846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1" name="Text 9"/>
          <p:cNvSpPr/>
          <p:nvPr/>
        </p:nvSpPr>
        <p:spPr>
          <a:xfrm>
            <a:off x="869368" y="244137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挑战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69368" y="2774834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SQLite数据库并发写入冲突风险，可能导致"database is locked"错误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350750" y="229846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4350750" y="229846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6F7D8C"/>
          </a:solidFill>
        </p:spPr>
      </p:sp>
      <p:sp>
        <p:nvSpPr>
          <p:cNvPr id="15" name="Text 13"/>
          <p:cNvSpPr/>
          <p:nvPr/>
        </p:nvSpPr>
        <p:spPr>
          <a:xfrm>
            <a:off x="4517478" y="244137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17478" y="2774834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启用</a:t>
            </a:r>
            <a:r>
              <a:rPr lang="en-US" sz="150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WAL模式</a:t>
            </a: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提升并发性能，API保持幂等性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82321" y="3888340"/>
            <a:ext cx="7550406" cy="2203194"/>
          </a:xfrm>
          <a:custGeom>
            <a:avLst/>
            <a:gdLst/>
            <a:ahLst/>
            <a:cxnLst/>
            <a:rect l="l" t="t" r="r" b="b"/>
            <a:pathLst>
              <a:path w="7550406" h="2203194">
                <a:moveTo>
                  <a:pt x="142899" y="0"/>
                </a:moveTo>
                <a:lnTo>
                  <a:pt x="7407507" y="0"/>
                </a:lnTo>
                <a:cubicBezTo>
                  <a:pt x="7486428" y="0"/>
                  <a:pt x="7550406" y="63978"/>
                  <a:pt x="7550406" y="142899"/>
                </a:cubicBezTo>
                <a:lnTo>
                  <a:pt x="7550406" y="2060295"/>
                </a:lnTo>
                <a:cubicBezTo>
                  <a:pt x="7550406" y="2139216"/>
                  <a:pt x="7486428" y="2203194"/>
                  <a:pt x="7407507" y="2203194"/>
                </a:cubicBezTo>
                <a:lnTo>
                  <a:pt x="142899" y="2203194"/>
                </a:lnTo>
                <a:cubicBezTo>
                  <a:pt x="63978" y="2203194"/>
                  <a:pt x="0" y="2139216"/>
                  <a:pt x="0" y="2060295"/>
                </a:cubicBezTo>
                <a:lnTo>
                  <a:pt x="0" y="142899"/>
                </a:lnTo>
                <a:cubicBezTo>
                  <a:pt x="0" y="64031"/>
                  <a:pt x="64031" y="0"/>
                  <a:pt x="142899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78822" y="4084841"/>
            <a:ext cx="476366" cy="476366"/>
          </a:xfrm>
          <a:custGeom>
            <a:avLst/>
            <a:gdLst/>
            <a:ahLst/>
            <a:cxnLst/>
            <a:rect l="l" t="t" r="r" b="b"/>
            <a:pathLst>
              <a:path w="476366" h="476366">
                <a:moveTo>
                  <a:pt x="95273" y="0"/>
                </a:moveTo>
                <a:lnTo>
                  <a:pt x="381093" y="0"/>
                </a:lnTo>
                <a:cubicBezTo>
                  <a:pt x="433711" y="0"/>
                  <a:pt x="476366" y="42655"/>
                  <a:pt x="476366" y="95273"/>
                </a:cubicBezTo>
                <a:lnTo>
                  <a:pt x="476366" y="381093"/>
                </a:lnTo>
                <a:cubicBezTo>
                  <a:pt x="476366" y="433711"/>
                  <a:pt x="433711" y="476366"/>
                  <a:pt x="381093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19" name="Shape 17"/>
          <p:cNvSpPr/>
          <p:nvPr/>
        </p:nvSpPr>
        <p:spPr>
          <a:xfrm>
            <a:off x="812800" y="4215842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107182" y="0"/>
                </a:moveTo>
                <a:cubicBezTo>
                  <a:pt x="166338" y="0"/>
                  <a:pt x="214365" y="48027"/>
                  <a:pt x="214365" y="107182"/>
                </a:cubicBezTo>
                <a:cubicBezTo>
                  <a:pt x="214365" y="166338"/>
                  <a:pt x="166338" y="214365"/>
                  <a:pt x="107182" y="214365"/>
                </a:cubicBezTo>
                <a:cubicBezTo>
                  <a:pt x="48027" y="214365"/>
                  <a:pt x="0" y="166338"/>
                  <a:pt x="0" y="107182"/>
                </a:cubicBezTo>
                <a:cubicBezTo>
                  <a:pt x="0" y="48027"/>
                  <a:pt x="48027" y="0"/>
                  <a:pt x="107182" y="0"/>
                </a:cubicBezTo>
                <a:close/>
                <a:moveTo>
                  <a:pt x="97134" y="50242"/>
                </a:moveTo>
                <a:lnTo>
                  <a:pt x="97134" y="107182"/>
                </a:lnTo>
                <a:cubicBezTo>
                  <a:pt x="97134" y="110532"/>
                  <a:pt x="98809" y="113672"/>
                  <a:pt x="101614" y="115556"/>
                </a:cubicBezTo>
                <a:lnTo>
                  <a:pt x="141807" y="142352"/>
                </a:lnTo>
                <a:cubicBezTo>
                  <a:pt x="146413" y="145450"/>
                  <a:pt x="152651" y="144194"/>
                  <a:pt x="155749" y="139546"/>
                </a:cubicBezTo>
                <a:cubicBezTo>
                  <a:pt x="158848" y="134899"/>
                  <a:pt x="157592" y="128703"/>
                  <a:pt x="152944" y="125604"/>
                </a:cubicBezTo>
                <a:lnTo>
                  <a:pt x="117231" y="101823"/>
                </a:lnTo>
                <a:lnTo>
                  <a:pt x="117231" y="50242"/>
                </a:lnTo>
                <a:cubicBezTo>
                  <a:pt x="117231" y="44673"/>
                  <a:pt x="112751" y="40193"/>
                  <a:pt x="107182" y="40193"/>
                </a:cubicBezTo>
                <a:cubicBezTo>
                  <a:pt x="101614" y="40193"/>
                  <a:pt x="97134" y="44673"/>
                  <a:pt x="97134" y="5024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0" name="Text 18"/>
          <p:cNvSpPr/>
          <p:nvPr/>
        </p:nvSpPr>
        <p:spPr>
          <a:xfrm>
            <a:off x="1298098" y="4156296"/>
            <a:ext cx="2262740" cy="3334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时序乱序与数据质量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02640" y="470411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702640" y="470411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3" name="Text 21"/>
          <p:cNvSpPr/>
          <p:nvPr/>
        </p:nvSpPr>
        <p:spPr>
          <a:xfrm>
            <a:off x="869368" y="484702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挑战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9368" y="5180484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传感器数据采集可能存在时序乱序、缺失、异常，影响分析准确性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50750" y="470411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4350750" y="470411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6F7D8C"/>
          </a:solidFill>
        </p:spPr>
      </p:sp>
      <p:sp>
        <p:nvSpPr>
          <p:cNvPr id="27" name="Text 25"/>
          <p:cNvSpPr/>
          <p:nvPr/>
        </p:nvSpPr>
        <p:spPr>
          <a:xfrm>
            <a:off x="4517478" y="484702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517478" y="5180484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数据治理层</a:t>
            </a: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完成时间对齐、异常过滤、缺失补偿与质量评分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82321" y="6293990"/>
            <a:ext cx="7550406" cy="2203194"/>
          </a:xfrm>
          <a:custGeom>
            <a:avLst/>
            <a:gdLst/>
            <a:ahLst/>
            <a:cxnLst/>
            <a:rect l="l" t="t" r="r" b="b"/>
            <a:pathLst>
              <a:path w="7550406" h="2203194">
                <a:moveTo>
                  <a:pt x="142899" y="0"/>
                </a:moveTo>
                <a:lnTo>
                  <a:pt x="7407507" y="0"/>
                </a:lnTo>
                <a:cubicBezTo>
                  <a:pt x="7486428" y="0"/>
                  <a:pt x="7550406" y="63978"/>
                  <a:pt x="7550406" y="142899"/>
                </a:cubicBezTo>
                <a:lnTo>
                  <a:pt x="7550406" y="2060295"/>
                </a:lnTo>
                <a:cubicBezTo>
                  <a:pt x="7550406" y="2139216"/>
                  <a:pt x="7486428" y="2203194"/>
                  <a:pt x="7407507" y="2203194"/>
                </a:cubicBezTo>
                <a:lnTo>
                  <a:pt x="142899" y="2203194"/>
                </a:lnTo>
                <a:cubicBezTo>
                  <a:pt x="63978" y="2203194"/>
                  <a:pt x="0" y="2139216"/>
                  <a:pt x="0" y="2060295"/>
                </a:cubicBezTo>
                <a:lnTo>
                  <a:pt x="0" y="142899"/>
                </a:lnTo>
                <a:cubicBezTo>
                  <a:pt x="0" y="64031"/>
                  <a:pt x="64031" y="0"/>
                  <a:pt x="142899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78822" y="6490491"/>
            <a:ext cx="476366" cy="476366"/>
          </a:xfrm>
          <a:custGeom>
            <a:avLst/>
            <a:gdLst/>
            <a:ahLst/>
            <a:cxnLst/>
            <a:rect l="l" t="t" r="r" b="b"/>
            <a:pathLst>
              <a:path w="476366" h="476366">
                <a:moveTo>
                  <a:pt x="95273" y="0"/>
                </a:moveTo>
                <a:lnTo>
                  <a:pt x="381093" y="0"/>
                </a:lnTo>
                <a:cubicBezTo>
                  <a:pt x="433711" y="0"/>
                  <a:pt x="476366" y="42655"/>
                  <a:pt x="476366" y="95273"/>
                </a:cubicBezTo>
                <a:lnTo>
                  <a:pt x="476366" y="381093"/>
                </a:lnTo>
                <a:cubicBezTo>
                  <a:pt x="476366" y="433711"/>
                  <a:pt x="433711" y="476366"/>
                  <a:pt x="381093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31" name="Shape 29"/>
          <p:cNvSpPr/>
          <p:nvPr/>
        </p:nvSpPr>
        <p:spPr>
          <a:xfrm>
            <a:off x="812800" y="6621492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107182" y="0"/>
                </a:moveTo>
                <a:cubicBezTo>
                  <a:pt x="113337" y="0"/>
                  <a:pt x="118989" y="3391"/>
                  <a:pt x="121920" y="8792"/>
                </a:cubicBezTo>
                <a:lnTo>
                  <a:pt x="212355" y="176265"/>
                </a:lnTo>
                <a:cubicBezTo>
                  <a:pt x="215160" y="181456"/>
                  <a:pt x="215035" y="187737"/>
                  <a:pt x="212020" y="192803"/>
                </a:cubicBezTo>
                <a:cubicBezTo>
                  <a:pt x="209006" y="197869"/>
                  <a:pt x="203521" y="200967"/>
                  <a:pt x="197618" y="200967"/>
                </a:cubicBezTo>
                <a:lnTo>
                  <a:pt x="16747" y="200967"/>
                </a:lnTo>
                <a:cubicBezTo>
                  <a:pt x="10844" y="200967"/>
                  <a:pt x="5401" y="197869"/>
                  <a:pt x="2345" y="192803"/>
                </a:cubicBezTo>
                <a:cubicBezTo>
                  <a:pt x="-712" y="187737"/>
                  <a:pt x="-795" y="181456"/>
                  <a:pt x="2010" y="176265"/>
                </a:cubicBezTo>
                <a:lnTo>
                  <a:pt x="92445" y="8792"/>
                </a:lnTo>
                <a:cubicBezTo>
                  <a:pt x="95376" y="3391"/>
                  <a:pt x="101028" y="0"/>
                  <a:pt x="107182" y="0"/>
                </a:cubicBezTo>
                <a:close/>
                <a:moveTo>
                  <a:pt x="107182" y="70338"/>
                </a:moveTo>
                <a:cubicBezTo>
                  <a:pt x="101614" y="70338"/>
                  <a:pt x="97134" y="74818"/>
                  <a:pt x="97134" y="80387"/>
                </a:cubicBezTo>
                <a:lnTo>
                  <a:pt x="97134" y="127279"/>
                </a:lnTo>
                <a:cubicBezTo>
                  <a:pt x="97134" y="132848"/>
                  <a:pt x="101614" y="137327"/>
                  <a:pt x="107182" y="137327"/>
                </a:cubicBezTo>
                <a:cubicBezTo>
                  <a:pt x="112751" y="137327"/>
                  <a:pt x="117231" y="132848"/>
                  <a:pt x="117231" y="127279"/>
                </a:cubicBezTo>
                <a:lnTo>
                  <a:pt x="117231" y="80387"/>
                </a:lnTo>
                <a:cubicBezTo>
                  <a:pt x="117231" y="74818"/>
                  <a:pt x="112751" y="70338"/>
                  <a:pt x="107182" y="70338"/>
                </a:cubicBezTo>
                <a:close/>
                <a:moveTo>
                  <a:pt x="118361" y="160774"/>
                </a:moveTo>
                <a:cubicBezTo>
                  <a:pt x="118616" y="156624"/>
                  <a:pt x="116546" y="152676"/>
                  <a:pt x="112989" y="150525"/>
                </a:cubicBezTo>
                <a:cubicBezTo>
                  <a:pt x="109432" y="148373"/>
                  <a:pt x="104975" y="148373"/>
                  <a:pt x="101418" y="150525"/>
                </a:cubicBezTo>
                <a:cubicBezTo>
                  <a:pt x="97861" y="152676"/>
                  <a:pt x="95791" y="156624"/>
                  <a:pt x="96045" y="160774"/>
                </a:cubicBezTo>
                <a:cubicBezTo>
                  <a:pt x="95791" y="164923"/>
                  <a:pt x="97861" y="168871"/>
                  <a:pt x="101418" y="171023"/>
                </a:cubicBezTo>
                <a:cubicBezTo>
                  <a:pt x="104975" y="173174"/>
                  <a:pt x="109432" y="173174"/>
                  <a:pt x="112989" y="171023"/>
                </a:cubicBezTo>
                <a:cubicBezTo>
                  <a:pt x="116546" y="168871"/>
                  <a:pt x="118616" y="164923"/>
                  <a:pt x="118361" y="160774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2" name="Text 30"/>
          <p:cNvSpPr/>
          <p:nvPr/>
        </p:nvSpPr>
        <p:spPr>
          <a:xfrm>
            <a:off x="1298098" y="6561946"/>
            <a:ext cx="1786374" cy="3334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告警抖动与误报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02640" y="710976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</p:spPr>
      </p:sp>
      <p:sp>
        <p:nvSpPr>
          <p:cNvPr id="34" name="Shape 32"/>
          <p:cNvSpPr/>
          <p:nvPr/>
        </p:nvSpPr>
        <p:spPr>
          <a:xfrm>
            <a:off x="702640" y="710976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5" name="Text 33"/>
          <p:cNvSpPr/>
          <p:nvPr/>
        </p:nvSpPr>
        <p:spPr>
          <a:xfrm>
            <a:off x="869368" y="725267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挑战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69368" y="7586133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简单阈值触发可能导致告警抖动、频繁误报，降低系统可信度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350750" y="710976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38" name="Shape 36"/>
          <p:cNvSpPr/>
          <p:nvPr/>
        </p:nvSpPr>
        <p:spPr>
          <a:xfrm>
            <a:off x="4350750" y="710976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6F7D8C"/>
          </a:solidFill>
        </p:spPr>
      </p:sp>
      <p:sp>
        <p:nvSpPr>
          <p:cNvPr id="39" name="Text 37"/>
          <p:cNvSpPr/>
          <p:nvPr/>
        </p:nvSpPr>
        <p:spPr>
          <a:xfrm>
            <a:off x="4517478" y="725267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517478" y="7586133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滑动窗口</a:t>
            </a: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多级告警，残差分析，</a:t>
            </a:r>
            <a:r>
              <a:rPr lang="en-US" sz="150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组合规则</a:t>
            </a: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告警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31089" y="1482690"/>
            <a:ext cx="7550406" cy="2203194"/>
          </a:xfrm>
          <a:custGeom>
            <a:avLst/>
            <a:gdLst/>
            <a:ahLst/>
            <a:cxnLst/>
            <a:rect l="l" t="t" r="r" b="b"/>
            <a:pathLst>
              <a:path w="7550406" h="2203194">
                <a:moveTo>
                  <a:pt x="142899" y="0"/>
                </a:moveTo>
                <a:lnTo>
                  <a:pt x="7407507" y="0"/>
                </a:lnTo>
                <a:cubicBezTo>
                  <a:pt x="7486428" y="0"/>
                  <a:pt x="7550406" y="63978"/>
                  <a:pt x="7550406" y="142899"/>
                </a:cubicBezTo>
                <a:lnTo>
                  <a:pt x="7550406" y="2060295"/>
                </a:lnTo>
                <a:cubicBezTo>
                  <a:pt x="7550406" y="2139216"/>
                  <a:pt x="7486428" y="2203194"/>
                  <a:pt x="7407507" y="2203194"/>
                </a:cubicBezTo>
                <a:lnTo>
                  <a:pt x="142899" y="2203194"/>
                </a:lnTo>
                <a:cubicBezTo>
                  <a:pt x="63978" y="2203194"/>
                  <a:pt x="0" y="2139216"/>
                  <a:pt x="0" y="2060295"/>
                </a:cubicBezTo>
                <a:lnTo>
                  <a:pt x="0" y="142899"/>
                </a:lnTo>
                <a:cubicBezTo>
                  <a:pt x="0" y="64031"/>
                  <a:pt x="64031" y="0"/>
                  <a:pt x="142899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8427590" y="1679191"/>
            <a:ext cx="476366" cy="476366"/>
          </a:xfrm>
          <a:custGeom>
            <a:avLst/>
            <a:gdLst/>
            <a:ahLst/>
            <a:cxnLst/>
            <a:rect l="l" t="t" r="r" b="b"/>
            <a:pathLst>
              <a:path w="476366" h="476366">
                <a:moveTo>
                  <a:pt x="95273" y="0"/>
                </a:moveTo>
                <a:lnTo>
                  <a:pt x="381093" y="0"/>
                </a:lnTo>
                <a:cubicBezTo>
                  <a:pt x="433711" y="0"/>
                  <a:pt x="476366" y="42655"/>
                  <a:pt x="476366" y="95273"/>
                </a:cubicBezTo>
                <a:lnTo>
                  <a:pt x="476366" y="381093"/>
                </a:lnTo>
                <a:cubicBezTo>
                  <a:pt x="476366" y="433711"/>
                  <a:pt x="433711" y="476366"/>
                  <a:pt x="381093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43" name="Shape 41"/>
          <p:cNvSpPr/>
          <p:nvPr/>
        </p:nvSpPr>
        <p:spPr>
          <a:xfrm>
            <a:off x="8561568" y="1810192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201009" y="80387"/>
                </a:moveTo>
                <a:lnTo>
                  <a:pt x="204316" y="80387"/>
                </a:lnTo>
                <a:cubicBezTo>
                  <a:pt x="209885" y="80387"/>
                  <a:pt x="214365" y="75907"/>
                  <a:pt x="214365" y="70338"/>
                </a:cubicBezTo>
                <a:lnTo>
                  <a:pt x="214365" y="10048"/>
                </a:lnTo>
                <a:cubicBezTo>
                  <a:pt x="214365" y="5987"/>
                  <a:pt x="211936" y="2303"/>
                  <a:pt x="208168" y="754"/>
                </a:cubicBezTo>
                <a:cubicBezTo>
                  <a:pt x="204400" y="-795"/>
                  <a:pt x="200088" y="84"/>
                  <a:pt x="197199" y="2931"/>
                </a:cubicBezTo>
                <a:lnTo>
                  <a:pt x="175553" y="24618"/>
                </a:lnTo>
                <a:cubicBezTo>
                  <a:pt x="157005" y="9253"/>
                  <a:pt x="133141" y="0"/>
                  <a:pt x="107182" y="0"/>
                </a:cubicBezTo>
                <a:cubicBezTo>
                  <a:pt x="53173" y="0"/>
                  <a:pt x="8499" y="39942"/>
                  <a:pt x="1089" y="91901"/>
                </a:cubicBezTo>
                <a:cubicBezTo>
                  <a:pt x="42" y="99227"/>
                  <a:pt x="5108" y="106010"/>
                  <a:pt x="12435" y="107057"/>
                </a:cubicBezTo>
                <a:cubicBezTo>
                  <a:pt x="19762" y="108104"/>
                  <a:pt x="26544" y="102996"/>
                  <a:pt x="27591" y="95711"/>
                </a:cubicBezTo>
                <a:cubicBezTo>
                  <a:pt x="33160" y="56731"/>
                  <a:pt x="66696" y="26796"/>
                  <a:pt x="107182" y="26796"/>
                </a:cubicBezTo>
                <a:cubicBezTo>
                  <a:pt x="125772" y="26796"/>
                  <a:pt x="142854" y="33076"/>
                  <a:pt x="156461" y="43668"/>
                </a:cubicBezTo>
                <a:lnTo>
                  <a:pt x="136909" y="63221"/>
                </a:lnTo>
                <a:cubicBezTo>
                  <a:pt x="134020" y="66110"/>
                  <a:pt x="133183" y="70422"/>
                  <a:pt x="134732" y="74190"/>
                </a:cubicBezTo>
                <a:cubicBezTo>
                  <a:pt x="136281" y="77958"/>
                  <a:pt x="139965" y="80387"/>
                  <a:pt x="144026" y="80387"/>
                </a:cubicBezTo>
                <a:lnTo>
                  <a:pt x="201009" y="80387"/>
                </a:lnTo>
                <a:close/>
                <a:moveTo>
                  <a:pt x="213318" y="122464"/>
                </a:moveTo>
                <a:cubicBezTo>
                  <a:pt x="214365" y="115137"/>
                  <a:pt x="209257" y="108355"/>
                  <a:pt x="201972" y="107308"/>
                </a:cubicBezTo>
                <a:cubicBezTo>
                  <a:pt x="194687" y="106261"/>
                  <a:pt x="187862" y="111369"/>
                  <a:pt x="186816" y="118654"/>
                </a:cubicBezTo>
                <a:cubicBezTo>
                  <a:pt x="181247" y="157592"/>
                  <a:pt x="147711" y="187527"/>
                  <a:pt x="107224" y="187527"/>
                </a:cubicBezTo>
                <a:cubicBezTo>
                  <a:pt x="88635" y="187527"/>
                  <a:pt x="71553" y="181247"/>
                  <a:pt x="57945" y="170655"/>
                </a:cubicBezTo>
                <a:lnTo>
                  <a:pt x="77456" y="151144"/>
                </a:lnTo>
                <a:cubicBezTo>
                  <a:pt x="80345" y="148255"/>
                  <a:pt x="81182" y="143943"/>
                  <a:pt x="79633" y="140175"/>
                </a:cubicBezTo>
                <a:cubicBezTo>
                  <a:pt x="78084" y="136406"/>
                  <a:pt x="74400" y="133978"/>
                  <a:pt x="70338" y="133978"/>
                </a:cubicBezTo>
                <a:lnTo>
                  <a:pt x="10048" y="133978"/>
                </a:lnTo>
                <a:cubicBezTo>
                  <a:pt x="4480" y="133978"/>
                  <a:pt x="0" y="138458"/>
                  <a:pt x="0" y="144026"/>
                </a:cubicBezTo>
                <a:lnTo>
                  <a:pt x="0" y="204316"/>
                </a:lnTo>
                <a:cubicBezTo>
                  <a:pt x="0" y="208378"/>
                  <a:pt x="2428" y="212062"/>
                  <a:pt x="6196" y="213611"/>
                </a:cubicBezTo>
                <a:cubicBezTo>
                  <a:pt x="9965" y="215160"/>
                  <a:pt x="14277" y="214281"/>
                  <a:pt x="17166" y="211434"/>
                </a:cubicBezTo>
                <a:lnTo>
                  <a:pt x="38854" y="189746"/>
                </a:lnTo>
                <a:cubicBezTo>
                  <a:pt x="57359" y="205112"/>
                  <a:pt x="81224" y="214365"/>
                  <a:pt x="107182" y="214365"/>
                </a:cubicBezTo>
                <a:cubicBezTo>
                  <a:pt x="161192" y="214365"/>
                  <a:pt x="205866" y="174423"/>
                  <a:pt x="213276" y="122464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4" name="Text 42"/>
          <p:cNvSpPr/>
          <p:nvPr/>
        </p:nvSpPr>
        <p:spPr>
          <a:xfrm>
            <a:off x="9046866" y="1750646"/>
            <a:ext cx="1786374" cy="3334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三向联动一致性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51408" y="229846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</p:spPr>
      </p:sp>
      <p:sp>
        <p:nvSpPr>
          <p:cNvPr id="46" name="Shape 44"/>
          <p:cNvSpPr/>
          <p:nvPr/>
        </p:nvSpPr>
        <p:spPr>
          <a:xfrm>
            <a:off x="8451408" y="229846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7" name="Text 45"/>
          <p:cNvSpPr/>
          <p:nvPr/>
        </p:nvSpPr>
        <p:spPr>
          <a:xfrm>
            <a:off x="8618136" y="244137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挑战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618136" y="2774834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态势看板中地图、告警列表、时序曲线需实时联动，保证一致性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2099518" y="229846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50" name="Shape 48"/>
          <p:cNvSpPr/>
          <p:nvPr/>
        </p:nvSpPr>
        <p:spPr>
          <a:xfrm>
            <a:off x="12099518" y="229846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6F7D8C"/>
          </a:solidFill>
        </p:spPr>
      </p:sp>
      <p:sp>
        <p:nvSpPr>
          <p:cNvPr id="51" name="Text 49"/>
          <p:cNvSpPr/>
          <p:nvPr/>
        </p:nvSpPr>
        <p:spPr>
          <a:xfrm>
            <a:off x="12266246" y="244137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266246" y="2774834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WebSocket</a:t>
            </a: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事件流推送，统一状态管理，组件响应式更新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31089" y="3888340"/>
            <a:ext cx="7550406" cy="2203194"/>
          </a:xfrm>
          <a:custGeom>
            <a:avLst/>
            <a:gdLst/>
            <a:ahLst/>
            <a:cxnLst/>
            <a:rect l="l" t="t" r="r" b="b"/>
            <a:pathLst>
              <a:path w="7550406" h="2203194">
                <a:moveTo>
                  <a:pt x="142899" y="0"/>
                </a:moveTo>
                <a:lnTo>
                  <a:pt x="7407507" y="0"/>
                </a:lnTo>
                <a:cubicBezTo>
                  <a:pt x="7486428" y="0"/>
                  <a:pt x="7550406" y="63978"/>
                  <a:pt x="7550406" y="142899"/>
                </a:cubicBezTo>
                <a:lnTo>
                  <a:pt x="7550406" y="2060295"/>
                </a:lnTo>
                <a:cubicBezTo>
                  <a:pt x="7550406" y="2139216"/>
                  <a:pt x="7486428" y="2203194"/>
                  <a:pt x="7407507" y="2203194"/>
                </a:cubicBezTo>
                <a:lnTo>
                  <a:pt x="142899" y="2203194"/>
                </a:lnTo>
                <a:cubicBezTo>
                  <a:pt x="63978" y="2203194"/>
                  <a:pt x="0" y="2139216"/>
                  <a:pt x="0" y="2060295"/>
                </a:cubicBezTo>
                <a:lnTo>
                  <a:pt x="0" y="142899"/>
                </a:lnTo>
                <a:cubicBezTo>
                  <a:pt x="0" y="64031"/>
                  <a:pt x="64031" y="0"/>
                  <a:pt x="142899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8427590" y="4084841"/>
            <a:ext cx="476366" cy="476366"/>
          </a:xfrm>
          <a:custGeom>
            <a:avLst/>
            <a:gdLst/>
            <a:ahLst/>
            <a:cxnLst/>
            <a:rect l="l" t="t" r="r" b="b"/>
            <a:pathLst>
              <a:path w="476366" h="476366">
                <a:moveTo>
                  <a:pt x="95273" y="0"/>
                </a:moveTo>
                <a:lnTo>
                  <a:pt x="381093" y="0"/>
                </a:lnTo>
                <a:cubicBezTo>
                  <a:pt x="433711" y="0"/>
                  <a:pt x="476366" y="42655"/>
                  <a:pt x="476366" y="95273"/>
                </a:cubicBezTo>
                <a:lnTo>
                  <a:pt x="476366" y="381093"/>
                </a:lnTo>
                <a:cubicBezTo>
                  <a:pt x="476366" y="433711"/>
                  <a:pt x="433711" y="476366"/>
                  <a:pt x="381093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55" name="Shape 53"/>
          <p:cNvSpPr/>
          <p:nvPr/>
        </p:nvSpPr>
        <p:spPr>
          <a:xfrm>
            <a:off x="8561568" y="4215842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214365" y="40193"/>
                </a:moveTo>
                <a:cubicBezTo>
                  <a:pt x="214365" y="61211"/>
                  <a:pt x="189621" y="92570"/>
                  <a:pt x="178944" y="105089"/>
                </a:cubicBezTo>
                <a:cubicBezTo>
                  <a:pt x="177353" y="106931"/>
                  <a:pt x="175009" y="107643"/>
                  <a:pt x="172874" y="107182"/>
                </a:cubicBezTo>
                <a:lnTo>
                  <a:pt x="133978" y="107182"/>
                </a:lnTo>
                <a:cubicBezTo>
                  <a:pt x="126567" y="107182"/>
                  <a:pt x="120580" y="113170"/>
                  <a:pt x="120580" y="120580"/>
                </a:cubicBezTo>
                <a:cubicBezTo>
                  <a:pt x="120580" y="127991"/>
                  <a:pt x="126567" y="133978"/>
                  <a:pt x="133978" y="133978"/>
                </a:cubicBezTo>
                <a:lnTo>
                  <a:pt x="174171" y="133978"/>
                </a:lnTo>
                <a:cubicBezTo>
                  <a:pt x="196362" y="133978"/>
                  <a:pt x="214365" y="151981"/>
                  <a:pt x="214365" y="174171"/>
                </a:cubicBezTo>
                <a:cubicBezTo>
                  <a:pt x="214365" y="196362"/>
                  <a:pt x="196362" y="214365"/>
                  <a:pt x="174171" y="214365"/>
                </a:cubicBezTo>
                <a:lnTo>
                  <a:pt x="58448" y="214365"/>
                </a:lnTo>
                <a:cubicBezTo>
                  <a:pt x="62090" y="210220"/>
                  <a:pt x="66528" y="204903"/>
                  <a:pt x="71008" y="198957"/>
                </a:cubicBezTo>
                <a:cubicBezTo>
                  <a:pt x="73646" y="195440"/>
                  <a:pt x="76367" y="191589"/>
                  <a:pt x="78963" y="187569"/>
                </a:cubicBezTo>
                <a:lnTo>
                  <a:pt x="174171" y="187569"/>
                </a:lnTo>
                <a:cubicBezTo>
                  <a:pt x="181582" y="187569"/>
                  <a:pt x="187569" y="181582"/>
                  <a:pt x="187569" y="174171"/>
                </a:cubicBezTo>
                <a:cubicBezTo>
                  <a:pt x="187569" y="166761"/>
                  <a:pt x="181582" y="160774"/>
                  <a:pt x="174171" y="160774"/>
                </a:cubicBezTo>
                <a:lnTo>
                  <a:pt x="133978" y="160774"/>
                </a:lnTo>
                <a:cubicBezTo>
                  <a:pt x="111788" y="160774"/>
                  <a:pt x="93785" y="142770"/>
                  <a:pt x="93785" y="120580"/>
                </a:cubicBezTo>
                <a:cubicBezTo>
                  <a:pt x="93785" y="98390"/>
                  <a:pt x="111788" y="80387"/>
                  <a:pt x="133978" y="80387"/>
                </a:cubicBezTo>
                <a:lnTo>
                  <a:pt x="150642" y="80387"/>
                </a:lnTo>
                <a:cubicBezTo>
                  <a:pt x="141849" y="67198"/>
                  <a:pt x="133978" y="52042"/>
                  <a:pt x="133978" y="40193"/>
                </a:cubicBezTo>
                <a:cubicBezTo>
                  <a:pt x="133978" y="18003"/>
                  <a:pt x="151981" y="0"/>
                  <a:pt x="174171" y="0"/>
                </a:cubicBezTo>
                <a:cubicBezTo>
                  <a:pt x="196362" y="0"/>
                  <a:pt x="214365" y="18003"/>
                  <a:pt x="214365" y="40193"/>
                </a:cubicBezTo>
                <a:close/>
                <a:moveTo>
                  <a:pt x="49028" y="204777"/>
                </a:moveTo>
                <a:cubicBezTo>
                  <a:pt x="47437" y="206577"/>
                  <a:pt x="46013" y="208168"/>
                  <a:pt x="44799" y="209508"/>
                </a:cubicBezTo>
                <a:lnTo>
                  <a:pt x="44045" y="210345"/>
                </a:lnTo>
                <a:lnTo>
                  <a:pt x="43962" y="210262"/>
                </a:lnTo>
                <a:cubicBezTo>
                  <a:pt x="41449" y="212188"/>
                  <a:pt x="37849" y="211936"/>
                  <a:pt x="35588" y="209508"/>
                </a:cubicBezTo>
                <a:cubicBezTo>
                  <a:pt x="25037" y="198036"/>
                  <a:pt x="0" y="168519"/>
                  <a:pt x="0" y="147376"/>
                </a:cubicBezTo>
                <a:cubicBezTo>
                  <a:pt x="0" y="125186"/>
                  <a:pt x="18003" y="107182"/>
                  <a:pt x="40193" y="107182"/>
                </a:cubicBezTo>
                <a:cubicBezTo>
                  <a:pt x="62384" y="107182"/>
                  <a:pt x="80387" y="125186"/>
                  <a:pt x="80387" y="147376"/>
                </a:cubicBezTo>
                <a:cubicBezTo>
                  <a:pt x="80387" y="159936"/>
                  <a:pt x="71553" y="175427"/>
                  <a:pt x="62174" y="188365"/>
                </a:cubicBezTo>
                <a:cubicBezTo>
                  <a:pt x="57694" y="194519"/>
                  <a:pt x="53089" y="200088"/>
                  <a:pt x="49279" y="204484"/>
                </a:cubicBezTo>
                <a:lnTo>
                  <a:pt x="49028" y="204777"/>
                </a:lnTo>
                <a:close/>
                <a:moveTo>
                  <a:pt x="53591" y="147376"/>
                </a:moveTo>
                <a:cubicBezTo>
                  <a:pt x="53591" y="139981"/>
                  <a:pt x="47588" y="133978"/>
                  <a:pt x="40193" y="133978"/>
                </a:cubicBezTo>
                <a:cubicBezTo>
                  <a:pt x="32799" y="133978"/>
                  <a:pt x="26796" y="139981"/>
                  <a:pt x="26796" y="147376"/>
                </a:cubicBezTo>
                <a:cubicBezTo>
                  <a:pt x="26796" y="154770"/>
                  <a:pt x="32799" y="160774"/>
                  <a:pt x="40193" y="160774"/>
                </a:cubicBezTo>
                <a:cubicBezTo>
                  <a:pt x="47588" y="160774"/>
                  <a:pt x="53591" y="154770"/>
                  <a:pt x="53591" y="147376"/>
                </a:cubicBezTo>
                <a:close/>
                <a:moveTo>
                  <a:pt x="174171" y="53591"/>
                </a:moveTo>
                <a:cubicBezTo>
                  <a:pt x="181566" y="53591"/>
                  <a:pt x="187569" y="47588"/>
                  <a:pt x="187569" y="40193"/>
                </a:cubicBezTo>
                <a:cubicBezTo>
                  <a:pt x="187569" y="32799"/>
                  <a:pt x="181566" y="26796"/>
                  <a:pt x="174171" y="26796"/>
                </a:cubicBezTo>
                <a:cubicBezTo>
                  <a:pt x="166777" y="26796"/>
                  <a:pt x="160774" y="32799"/>
                  <a:pt x="160774" y="40193"/>
                </a:cubicBezTo>
                <a:cubicBezTo>
                  <a:pt x="160774" y="47588"/>
                  <a:pt x="166777" y="53591"/>
                  <a:pt x="174171" y="53591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6" name="Text 54"/>
          <p:cNvSpPr/>
          <p:nvPr/>
        </p:nvSpPr>
        <p:spPr>
          <a:xfrm>
            <a:off x="9046866" y="4156296"/>
            <a:ext cx="2500923" cy="3334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仿真到实网的可演进性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451408" y="470411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</p:spPr>
      </p:sp>
      <p:sp>
        <p:nvSpPr>
          <p:cNvPr id="58" name="Shape 56"/>
          <p:cNvSpPr/>
          <p:nvPr/>
        </p:nvSpPr>
        <p:spPr>
          <a:xfrm>
            <a:off x="8451408" y="470411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9" name="Text 57"/>
          <p:cNvSpPr/>
          <p:nvPr/>
        </p:nvSpPr>
        <p:spPr>
          <a:xfrm>
            <a:off x="8618136" y="484702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挑战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618136" y="5180484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如何在不影响接口与流程前提下替换为真实设备与网关接入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2099518" y="4704117"/>
            <a:ext cx="3477474" cy="1190916"/>
          </a:xfrm>
          <a:custGeom>
            <a:avLst/>
            <a:gdLst/>
            <a:ahLst/>
            <a:cxnLst/>
            <a:rect l="l" t="t" r="r" b="b"/>
            <a:pathLst>
              <a:path w="3477474" h="1190916">
                <a:moveTo>
                  <a:pt x="47637" y="0"/>
                </a:moveTo>
                <a:lnTo>
                  <a:pt x="3382201" y="0"/>
                </a:lnTo>
                <a:cubicBezTo>
                  <a:pt x="3434819" y="0"/>
                  <a:pt x="3477474" y="42655"/>
                  <a:pt x="3477474" y="95273"/>
                </a:cubicBezTo>
                <a:lnTo>
                  <a:pt x="3477474" y="1095642"/>
                </a:lnTo>
                <a:cubicBezTo>
                  <a:pt x="3477474" y="1148260"/>
                  <a:pt x="3434819" y="1190916"/>
                  <a:pt x="3382201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62" name="Shape 60"/>
          <p:cNvSpPr/>
          <p:nvPr/>
        </p:nvSpPr>
        <p:spPr>
          <a:xfrm>
            <a:off x="12099518" y="4704117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6F7D8C"/>
          </a:solidFill>
        </p:spPr>
      </p:sp>
      <p:sp>
        <p:nvSpPr>
          <p:cNvPr id="63" name="Text 61"/>
          <p:cNvSpPr/>
          <p:nvPr/>
        </p:nvSpPr>
        <p:spPr>
          <a:xfrm>
            <a:off x="12266246" y="4847027"/>
            <a:ext cx="3263109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266246" y="5180484"/>
            <a:ext cx="3263109" cy="571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数据接入层抽象</a:t>
            </a: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，统一数据模型与API，保持可拓展结构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231089" y="6293990"/>
            <a:ext cx="7550406" cy="2369922"/>
          </a:xfrm>
          <a:custGeom>
            <a:avLst/>
            <a:gdLst/>
            <a:ahLst/>
            <a:cxnLst/>
            <a:rect l="l" t="t" r="r" b="b"/>
            <a:pathLst>
              <a:path w="7550406" h="2369922">
                <a:moveTo>
                  <a:pt x="142906" y="0"/>
                </a:moveTo>
                <a:lnTo>
                  <a:pt x="7407500" y="0"/>
                </a:lnTo>
                <a:cubicBezTo>
                  <a:pt x="7486425" y="0"/>
                  <a:pt x="7550406" y="63981"/>
                  <a:pt x="7550406" y="142906"/>
                </a:cubicBezTo>
                <a:lnTo>
                  <a:pt x="7550406" y="2227016"/>
                </a:lnTo>
                <a:cubicBezTo>
                  <a:pt x="7550406" y="2305941"/>
                  <a:pt x="7486425" y="2369922"/>
                  <a:pt x="7407500" y="2369922"/>
                </a:cubicBezTo>
                <a:lnTo>
                  <a:pt x="142906" y="2369922"/>
                </a:lnTo>
                <a:cubicBezTo>
                  <a:pt x="63981" y="2369922"/>
                  <a:pt x="0" y="2305941"/>
                  <a:pt x="0" y="2227016"/>
                </a:cubicBezTo>
                <a:lnTo>
                  <a:pt x="0" y="142906"/>
                </a:lnTo>
                <a:cubicBezTo>
                  <a:pt x="0" y="63981"/>
                  <a:pt x="63981" y="0"/>
                  <a:pt x="142906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8463317" y="6514309"/>
            <a:ext cx="285820" cy="285820"/>
          </a:xfrm>
          <a:custGeom>
            <a:avLst/>
            <a:gdLst/>
            <a:ahLst/>
            <a:cxnLst/>
            <a:rect l="l" t="t" r="r" b="b"/>
            <a:pathLst>
              <a:path w="285820" h="285820">
                <a:moveTo>
                  <a:pt x="80554" y="0"/>
                </a:moveTo>
                <a:lnTo>
                  <a:pt x="205600" y="0"/>
                </a:lnTo>
                <a:cubicBezTo>
                  <a:pt x="220394" y="0"/>
                  <a:pt x="232452" y="12170"/>
                  <a:pt x="231894" y="26907"/>
                </a:cubicBezTo>
                <a:cubicBezTo>
                  <a:pt x="231782" y="29866"/>
                  <a:pt x="231670" y="32825"/>
                  <a:pt x="231503" y="35727"/>
                </a:cubicBezTo>
                <a:lnTo>
                  <a:pt x="259192" y="35727"/>
                </a:lnTo>
                <a:cubicBezTo>
                  <a:pt x="273762" y="35727"/>
                  <a:pt x="286601" y="47785"/>
                  <a:pt x="285485" y="63528"/>
                </a:cubicBezTo>
                <a:cubicBezTo>
                  <a:pt x="281298" y="121418"/>
                  <a:pt x="251711" y="153237"/>
                  <a:pt x="219612" y="169873"/>
                </a:cubicBezTo>
                <a:cubicBezTo>
                  <a:pt x="210792" y="174451"/>
                  <a:pt x="201804" y="177856"/>
                  <a:pt x="193263" y="180368"/>
                </a:cubicBezTo>
                <a:cubicBezTo>
                  <a:pt x="181987" y="196334"/>
                  <a:pt x="170264" y="204763"/>
                  <a:pt x="160941" y="209285"/>
                </a:cubicBezTo>
                <a:lnTo>
                  <a:pt x="160941" y="250092"/>
                </a:lnTo>
                <a:lnTo>
                  <a:pt x="196669" y="250092"/>
                </a:lnTo>
                <a:cubicBezTo>
                  <a:pt x="206549" y="250092"/>
                  <a:pt x="214532" y="258075"/>
                  <a:pt x="214532" y="267956"/>
                </a:cubicBezTo>
                <a:cubicBezTo>
                  <a:pt x="214532" y="277837"/>
                  <a:pt x="206549" y="285820"/>
                  <a:pt x="196669" y="285820"/>
                </a:cubicBezTo>
                <a:lnTo>
                  <a:pt x="89486" y="285820"/>
                </a:lnTo>
                <a:cubicBezTo>
                  <a:pt x="79605" y="285820"/>
                  <a:pt x="71622" y="277837"/>
                  <a:pt x="71622" y="267956"/>
                </a:cubicBezTo>
                <a:cubicBezTo>
                  <a:pt x="71622" y="258075"/>
                  <a:pt x="79605" y="250092"/>
                  <a:pt x="89486" y="250092"/>
                </a:cubicBezTo>
                <a:lnTo>
                  <a:pt x="125214" y="250092"/>
                </a:lnTo>
                <a:lnTo>
                  <a:pt x="125214" y="209285"/>
                </a:lnTo>
                <a:cubicBezTo>
                  <a:pt x="116282" y="204986"/>
                  <a:pt x="105173" y="197004"/>
                  <a:pt x="94343" y="182322"/>
                </a:cubicBezTo>
                <a:cubicBezTo>
                  <a:pt x="84071" y="179642"/>
                  <a:pt x="72906" y="175567"/>
                  <a:pt x="62021" y="169426"/>
                </a:cubicBezTo>
                <a:cubicBezTo>
                  <a:pt x="31820" y="152512"/>
                  <a:pt x="4578" y="120636"/>
                  <a:pt x="670" y="63416"/>
                </a:cubicBezTo>
                <a:cubicBezTo>
                  <a:pt x="-391" y="47730"/>
                  <a:pt x="12393" y="35672"/>
                  <a:pt x="26963" y="35672"/>
                </a:cubicBezTo>
                <a:lnTo>
                  <a:pt x="54652" y="35672"/>
                </a:lnTo>
                <a:cubicBezTo>
                  <a:pt x="54484" y="32769"/>
                  <a:pt x="54373" y="29866"/>
                  <a:pt x="54261" y="26851"/>
                </a:cubicBezTo>
                <a:cubicBezTo>
                  <a:pt x="53703" y="12058"/>
                  <a:pt x="65761" y="-56"/>
                  <a:pt x="80554" y="-56"/>
                </a:cubicBezTo>
                <a:close/>
                <a:moveTo>
                  <a:pt x="56662" y="62523"/>
                </a:moveTo>
                <a:lnTo>
                  <a:pt x="27410" y="62523"/>
                </a:lnTo>
                <a:cubicBezTo>
                  <a:pt x="30871" y="109806"/>
                  <a:pt x="52586" y="133476"/>
                  <a:pt x="74972" y="146036"/>
                </a:cubicBezTo>
                <a:cubicBezTo>
                  <a:pt x="66933" y="125214"/>
                  <a:pt x="60290" y="98027"/>
                  <a:pt x="56662" y="62523"/>
                </a:cubicBezTo>
                <a:close/>
                <a:moveTo>
                  <a:pt x="212132" y="143356"/>
                </a:moveTo>
                <a:cubicBezTo>
                  <a:pt x="234741" y="130070"/>
                  <a:pt x="255172" y="106457"/>
                  <a:pt x="258633" y="62523"/>
                </a:cubicBezTo>
                <a:lnTo>
                  <a:pt x="229437" y="62523"/>
                </a:lnTo>
                <a:cubicBezTo>
                  <a:pt x="225976" y="96520"/>
                  <a:pt x="219724" y="122925"/>
                  <a:pt x="212132" y="143356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67" name="Text 65"/>
          <p:cNvSpPr/>
          <p:nvPr/>
        </p:nvSpPr>
        <p:spPr>
          <a:xfrm>
            <a:off x="8927774" y="6490491"/>
            <a:ext cx="2024557" cy="3334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技术挑战攻克总结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427590" y="6966857"/>
            <a:ext cx="7252677" cy="30963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</a:t>
            </a: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架构设计优化</a:t>
            </a: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算法机制创新</a:t>
            </a: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数据治理保障</a:t>
            </a: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，成功解决五大技术难题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427590" y="7419405"/>
            <a:ext cx="2322286" cy="476366"/>
          </a:xfrm>
          <a:custGeom>
            <a:avLst/>
            <a:gdLst/>
            <a:ahLst/>
            <a:cxnLst/>
            <a:rect l="l" t="t" r="r" b="b"/>
            <a:pathLst>
              <a:path w="2322286" h="476366">
                <a:moveTo>
                  <a:pt x="95273" y="0"/>
                </a:moveTo>
                <a:lnTo>
                  <a:pt x="2227012" y="0"/>
                </a:lnTo>
                <a:cubicBezTo>
                  <a:pt x="2279630" y="0"/>
                  <a:pt x="2322286" y="42655"/>
                  <a:pt x="2322286" y="95273"/>
                </a:cubicBezTo>
                <a:lnTo>
                  <a:pt x="2322286" y="381093"/>
                </a:lnTo>
                <a:cubicBezTo>
                  <a:pt x="2322286" y="433711"/>
                  <a:pt x="2279630" y="476366"/>
                  <a:pt x="2227012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70" name="Text 68"/>
          <p:cNvSpPr/>
          <p:nvPr/>
        </p:nvSpPr>
        <p:spPr>
          <a:xfrm>
            <a:off x="8475226" y="7514678"/>
            <a:ext cx="222701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并发稳定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10843846" y="7419405"/>
            <a:ext cx="2322286" cy="476366"/>
          </a:xfrm>
          <a:custGeom>
            <a:avLst/>
            <a:gdLst/>
            <a:ahLst/>
            <a:cxnLst/>
            <a:rect l="l" t="t" r="r" b="b"/>
            <a:pathLst>
              <a:path w="2322286" h="476366">
                <a:moveTo>
                  <a:pt x="95273" y="0"/>
                </a:moveTo>
                <a:lnTo>
                  <a:pt x="2227012" y="0"/>
                </a:lnTo>
                <a:cubicBezTo>
                  <a:pt x="2279630" y="0"/>
                  <a:pt x="2322286" y="42655"/>
                  <a:pt x="2322286" y="95273"/>
                </a:cubicBezTo>
                <a:lnTo>
                  <a:pt x="2322286" y="381093"/>
                </a:lnTo>
                <a:cubicBezTo>
                  <a:pt x="2322286" y="433711"/>
                  <a:pt x="2279630" y="476366"/>
                  <a:pt x="2227012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72" name="Text 70"/>
          <p:cNvSpPr/>
          <p:nvPr/>
        </p:nvSpPr>
        <p:spPr>
          <a:xfrm>
            <a:off x="10891483" y="7514678"/>
            <a:ext cx="222701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数据可靠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3260103" y="7419405"/>
            <a:ext cx="2322286" cy="476366"/>
          </a:xfrm>
          <a:custGeom>
            <a:avLst/>
            <a:gdLst/>
            <a:ahLst/>
            <a:cxnLst/>
            <a:rect l="l" t="t" r="r" b="b"/>
            <a:pathLst>
              <a:path w="2322286" h="476366">
                <a:moveTo>
                  <a:pt x="95273" y="0"/>
                </a:moveTo>
                <a:lnTo>
                  <a:pt x="2227012" y="0"/>
                </a:lnTo>
                <a:cubicBezTo>
                  <a:pt x="2279630" y="0"/>
                  <a:pt x="2322286" y="42655"/>
                  <a:pt x="2322286" y="95273"/>
                </a:cubicBezTo>
                <a:lnTo>
                  <a:pt x="2322286" y="381093"/>
                </a:lnTo>
                <a:cubicBezTo>
                  <a:pt x="2322286" y="433711"/>
                  <a:pt x="2279630" y="476366"/>
                  <a:pt x="2227012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74" name="Text 72"/>
          <p:cNvSpPr/>
          <p:nvPr/>
        </p:nvSpPr>
        <p:spPr>
          <a:xfrm>
            <a:off x="13307739" y="7514678"/>
            <a:ext cx="222701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告警精准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8427590" y="7991045"/>
            <a:ext cx="2322286" cy="476366"/>
          </a:xfrm>
          <a:custGeom>
            <a:avLst/>
            <a:gdLst/>
            <a:ahLst/>
            <a:cxnLst/>
            <a:rect l="l" t="t" r="r" b="b"/>
            <a:pathLst>
              <a:path w="2322286" h="476366">
                <a:moveTo>
                  <a:pt x="95273" y="0"/>
                </a:moveTo>
                <a:lnTo>
                  <a:pt x="2227012" y="0"/>
                </a:lnTo>
                <a:cubicBezTo>
                  <a:pt x="2279630" y="0"/>
                  <a:pt x="2322286" y="42655"/>
                  <a:pt x="2322286" y="95273"/>
                </a:cubicBezTo>
                <a:lnTo>
                  <a:pt x="2322286" y="381093"/>
                </a:lnTo>
                <a:cubicBezTo>
                  <a:pt x="2322286" y="433711"/>
                  <a:pt x="2279630" y="476366"/>
                  <a:pt x="2227012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76" name="Text 74"/>
          <p:cNvSpPr/>
          <p:nvPr/>
        </p:nvSpPr>
        <p:spPr>
          <a:xfrm>
            <a:off x="8475226" y="8086318"/>
            <a:ext cx="222701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联动一致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0843846" y="7991045"/>
            <a:ext cx="2322286" cy="476366"/>
          </a:xfrm>
          <a:custGeom>
            <a:avLst/>
            <a:gdLst/>
            <a:ahLst/>
            <a:cxnLst/>
            <a:rect l="l" t="t" r="r" b="b"/>
            <a:pathLst>
              <a:path w="2322286" h="476366">
                <a:moveTo>
                  <a:pt x="95273" y="0"/>
                </a:moveTo>
                <a:lnTo>
                  <a:pt x="2227012" y="0"/>
                </a:lnTo>
                <a:cubicBezTo>
                  <a:pt x="2279630" y="0"/>
                  <a:pt x="2322286" y="42655"/>
                  <a:pt x="2322286" y="95273"/>
                </a:cubicBezTo>
                <a:lnTo>
                  <a:pt x="2322286" y="381093"/>
                </a:lnTo>
                <a:cubicBezTo>
                  <a:pt x="2322286" y="433711"/>
                  <a:pt x="2279630" y="476366"/>
                  <a:pt x="2227012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78" name="Text 76"/>
          <p:cNvSpPr/>
          <p:nvPr/>
        </p:nvSpPr>
        <p:spPr>
          <a:xfrm>
            <a:off x="10891483" y="8086318"/>
            <a:ext cx="222701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平滑演进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13260103" y="7991045"/>
            <a:ext cx="2322286" cy="476366"/>
          </a:xfrm>
          <a:custGeom>
            <a:avLst/>
            <a:gdLst/>
            <a:ahLst/>
            <a:cxnLst/>
            <a:rect l="l" t="t" r="r" b="b"/>
            <a:pathLst>
              <a:path w="2322286" h="476366">
                <a:moveTo>
                  <a:pt x="95273" y="0"/>
                </a:moveTo>
                <a:lnTo>
                  <a:pt x="2227012" y="0"/>
                </a:lnTo>
                <a:cubicBezTo>
                  <a:pt x="2279630" y="0"/>
                  <a:pt x="2322286" y="42655"/>
                  <a:pt x="2322286" y="95273"/>
                </a:cubicBezTo>
                <a:lnTo>
                  <a:pt x="2322286" y="381093"/>
                </a:lnTo>
                <a:cubicBezTo>
                  <a:pt x="2322286" y="433711"/>
                  <a:pt x="2279630" y="476366"/>
                  <a:pt x="2227012" y="476366"/>
                </a:cubicBezTo>
                <a:lnTo>
                  <a:pt x="95273" y="476366"/>
                </a:lnTo>
                <a:cubicBezTo>
                  <a:pt x="42655" y="476366"/>
                  <a:pt x="0" y="433711"/>
                  <a:pt x="0" y="381093"/>
                </a:cubicBezTo>
                <a:lnTo>
                  <a:pt x="0" y="95273"/>
                </a:lnTo>
                <a:cubicBezTo>
                  <a:pt x="0" y="42691"/>
                  <a:pt x="42691" y="0"/>
                  <a:pt x="95273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80" name="Text 78"/>
          <p:cNvSpPr/>
          <p:nvPr/>
        </p:nvSpPr>
        <p:spPr>
          <a:xfrm>
            <a:off x="13307739" y="8086318"/>
            <a:ext cx="2227012" cy="285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可扩展性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6256000" cy="9145270"/>
          </a:xfrm>
          <a:custGeom>
            <a:avLst/>
            <a:gdLst/>
            <a:ahLst/>
            <a:cxnLst/>
            <a:rect l="l" t="t" r="r" b="b"/>
            <a:pathLst>
              <a:path w="16256000" h="10655743">
                <a:moveTo>
                  <a:pt x="0" y="0"/>
                </a:moveTo>
                <a:lnTo>
                  <a:pt x="16256000" y="0"/>
                </a:lnTo>
                <a:lnTo>
                  <a:pt x="16256000" y="10655743"/>
                </a:lnTo>
                <a:lnTo>
                  <a:pt x="0" y="1065574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4A5C6A">
                  <a:alpha val="8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435610" y="630555"/>
            <a:ext cx="43815" cy="605155"/>
          </a:xfrm>
          <a:custGeom>
            <a:avLst/>
            <a:gdLst/>
            <a:ahLst/>
            <a:cxnLst/>
            <a:rect l="l" t="t" r="r" b="b"/>
            <a:pathLst>
              <a:path w="43582" h="522981">
                <a:moveTo>
                  <a:pt x="0" y="0"/>
                </a:moveTo>
                <a:lnTo>
                  <a:pt x="43582" y="0"/>
                </a:lnTo>
                <a:lnTo>
                  <a:pt x="43582" y="522981"/>
                </a:lnTo>
                <a:lnTo>
                  <a:pt x="0" y="522981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5" name="Text 2"/>
          <p:cNvSpPr/>
          <p:nvPr/>
        </p:nvSpPr>
        <p:spPr>
          <a:xfrm>
            <a:off x="653415" y="504190"/>
            <a:ext cx="3726180" cy="504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9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项目成果与收获总结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53415" y="1059180"/>
            <a:ext cx="3617595" cy="302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Project Achievements &amp; Lessons Learned</a:t>
            </a:r>
            <a:endParaRPr lang="en-US" sz="1600" dirty="0"/>
          </a:p>
        </p:txBody>
      </p:sp>
      <p:grpSp>
        <p:nvGrpSpPr>
          <p:cNvPr id="83" name="组合 82"/>
          <p:cNvGrpSpPr/>
          <p:nvPr/>
        </p:nvGrpSpPr>
        <p:grpSpPr>
          <a:xfrm rot="0">
            <a:off x="46990" y="1644015"/>
            <a:ext cx="7988300" cy="3242945"/>
            <a:chOff x="695" y="2136"/>
            <a:chExt cx="11958" cy="3928"/>
          </a:xfrm>
        </p:grpSpPr>
        <p:sp>
          <p:nvSpPr>
            <p:cNvPr id="7" name="Shape 4"/>
            <p:cNvSpPr/>
            <p:nvPr/>
          </p:nvSpPr>
          <p:spPr>
            <a:xfrm>
              <a:off x="695" y="2136"/>
              <a:ext cx="11959" cy="3929"/>
            </a:xfrm>
            <a:custGeom>
              <a:avLst/>
              <a:gdLst/>
              <a:ahLst/>
              <a:cxnLst/>
              <a:rect l="l" t="t" r="r" b="b"/>
              <a:pathLst>
                <a:path w="7594123" h="2495056">
                  <a:moveTo>
                    <a:pt x="130741" y="0"/>
                  </a:moveTo>
                  <a:lnTo>
                    <a:pt x="7463382" y="0"/>
                  </a:lnTo>
                  <a:cubicBezTo>
                    <a:pt x="7535589" y="0"/>
                    <a:pt x="7594123" y="58535"/>
                    <a:pt x="7594123" y="130741"/>
                  </a:cubicBezTo>
                  <a:lnTo>
                    <a:pt x="7594123" y="2364315"/>
                  </a:lnTo>
                  <a:cubicBezTo>
                    <a:pt x="7594123" y="2436522"/>
                    <a:pt x="7535589" y="2495056"/>
                    <a:pt x="7463382" y="2495056"/>
                  </a:cubicBezTo>
                  <a:lnTo>
                    <a:pt x="130741" y="2495056"/>
                  </a:lnTo>
                  <a:cubicBezTo>
                    <a:pt x="58535" y="2495056"/>
                    <a:pt x="0" y="2436522"/>
                    <a:pt x="0" y="2364315"/>
                  </a:cubicBezTo>
                  <a:lnTo>
                    <a:pt x="0" y="130741"/>
                  </a:lnTo>
                  <a:cubicBezTo>
                    <a:pt x="0" y="58583"/>
                    <a:pt x="58583" y="0"/>
                    <a:pt x="130741" y="0"/>
                  </a:cubicBezTo>
                  <a:close/>
                </a:path>
              </a:pathLst>
            </a:custGeom>
            <a:solidFill>
              <a:srgbClr val="D8A25D">
                <a:alpha val="14902"/>
              </a:srgbClr>
            </a:solidFill>
            <a:ln w="12700">
              <a:solidFill>
                <a:srgbClr val="D8A25D">
                  <a:alpha val="50196"/>
                </a:srgbClr>
              </a:solidFill>
              <a:prstDash val="solid"/>
            </a:ln>
          </p:spPr>
        </p:sp>
        <p:sp>
          <p:nvSpPr>
            <p:cNvPr id="8" name="Shape 5"/>
            <p:cNvSpPr/>
            <p:nvPr/>
          </p:nvSpPr>
          <p:spPr>
            <a:xfrm>
              <a:off x="978" y="2419"/>
              <a:ext cx="686" cy="686"/>
            </a:xfrm>
            <a:custGeom>
              <a:avLst/>
              <a:gdLst/>
              <a:ahLst/>
              <a:cxnLst/>
              <a:rect l="l" t="t" r="r" b="b"/>
              <a:pathLst>
                <a:path w="435818" h="435818">
                  <a:moveTo>
                    <a:pt x="87164" y="0"/>
                  </a:moveTo>
                  <a:lnTo>
                    <a:pt x="348654" y="0"/>
                  </a:lnTo>
                  <a:cubicBezTo>
                    <a:pt x="396761" y="0"/>
                    <a:pt x="435818" y="39057"/>
                    <a:pt x="435818" y="87164"/>
                  </a:cubicBezTo>
                  <a:lnTo>
                    <a:pt x="435818" y="348654"/>
                  </a:lnTo>
                  <a:cubicBezTo>
                    <a:pt x="435818" y="396793"/>
                    <a:pt x="396793" y="435818"/>
                    <a:pt x="348654" y="435818"/>
                  </a:cubicBezTo>
                  <a:lnTo>
                    <a:pt x="87164" y="435818"/>
                  </a:lnTo>
                  <a:cubicBezTo>
                    <a:pt x="39024" y="435818"/>
                    <a:pt x="0" y="396793"/>
                    <a:pt x="0" y="348654"/>
                  </a:cubicBezTo>
                  <a:lnTo>
                    <a:pt x="0" y="87164"/>
                  </a:lnTo>
                  <a:cubicBezTo>
                    <a:pt x="0" y="39057"/>
                    <a:pt x="39057" y="0"/>
                    <a:pt x="87164" y="0"/>
                  </a:cubicBezTo>
                  <a:close/>
                </a:path>
              </a:pathLst>
            </a:custGeom>
            <a:solidFill>
              <a:srgbClr val="D8A25D">
                <a:alpha val="20000"/>
              </a:srgbClr>
            </a:solidFill>
          </p:spPr>
        </p:sp>
        <p:sp>
          <p:nvSpPr>
            <p:cNvPr id="9" name="Shape 6"/>
            <p:cNvSpPr/>
            <p:nvPr/>
          </p:nvSpPr>
          <p:spPr>
            <a:xfrm>
              <a:off x="1150" y="2591"/>
              <a:ext cx="343" cy="343"/>
            </a:xfrm>
            <a:custGeom>
              <a:avLst/>
              <a:gdLst/>
              <a:ahLst/>
              <a:cxnLst/>
              <a:rect l="l" t="t" r="r" b="b"/>
              <a:pathLst>
                <a:path w="217909" h="217909">
                  <a:moveTo>
                    <a:pt x="61415" y="0"/>
                  </a:moveTo>
                  <a:lnTo>
                    <a:pt x="156750" y="0"/>
                  </a:lnTo>
                  <a:cubicBezTo>
                    <a:pt x="168028" y="0"/>
                    <a:pt x="177221" y="9278"/>
                    <a:pt x="176796" y="20514"/>
                  </a:cubicBezTo>
                  <a:cubicBezTo>
                    <a:pt x="176710" y="22770"/>
                    <a:pt x="176625" y="25025"/>
                    <a:pt x="176498" y="27239"/>
                  </a:cubicBezTo>
                  <a:lnTo>
                    <a:pt x="197608" y="27239"/>
                  </a:lnTo>
                  <a:cubicBezTo>
                    <a:pt x="208716" y="27239"/>
                    <a:pt x="218505" y="36432"/>
                    <a:pt x="217653" y="48434"/>
                  </a:cubicBezTo>
                  <a:cubicBezTo>
                    <a:pt x="214461" y="92569"/>
                    <a:pt x="191904" y="116828"/>
                    <a:pt x="167432" y="129511"/>
                  </a:cubicBezTo>
                  <a:cubicBezTo>
                    <a:pt x="160708" y="133001"/>
                    <a:pt x="153856" y="135597"/>
                    <a:pt x="147344" y="137512"/>
                  </a:cubicBezTo>
                  <a:cubicBezTo>
                    <a:pt x="138747" y="149685"/>
                    <a:pt x="129809" y="156111"/>
                    <a:pt x="122701" y="159559"/>
                  </a:cubicBezTo>
                  <a:lnTo>
                    <a:pt x="122701" y="190670"/>
                  </a:lnTo>
                  <a:lnTo>
                    <a:pt x="149940" y="190670"/>
                  </a:lnTo>
                  <a:cubicBezTo>
                    <a:pt x="157473" y="190670"/>
                    <a:pt x="163559" y="196756"/>
                    <a:pt x="163559" y="204290"/>
                  </a:cubicBezTo>
                  <a:cubicBezTo>
                    <a:pt x="163559" y="211823"/>
                    <a:pt x="157473" y="217909"/>
                    <a:pt x="149940" y="217909"/>
                  </a:cubicBezTo>
                  <a:lnTo>
                    <a:pt x="68224" y="217909"/>
                  </a:lnTo>
                  <a:cubicBezTo>
                    <a:pt x="60691" y="217909"/>
                    <a:pt x="54605" y="211823"/>
                    <a:pt x="54605" y="204290"/>
                  </a:cubicBezTo>
                  <a:cubicBezTo>
                    <a:pt x="54605" y="196756"/>
                    <a:pt x="60691" y="190670"/>
                    <a:pt x="68224" y="190670"/>
                  </a:cubicBezTo>
                  <a:lnTo>
                    <a:pt x="95463" y="190670"/>
                  </a:lnTo>
                  <a:lnTo>
                    <a:pt x="95463" y="159559"/>
                  </a:lnTo>
                  <a:cubicBezTo>
                    <a:pt x="88653" y="156282"/>
                    <a:pt x="80184" y="150195"/>
                    <a:pt x="71927" y="139002"/>
                  </a:cubicBezTo>
                  <a:cubicBezTo>
                    <a:pt x="64096" y="136959"/>
                    <a:pt x="55584" y="133852"/>
                    <a:pt x="47285" y="129171"/>
                  </a:cubicBezTo>
                  <a:cubicBezTo>
                    <a:pt x="24259" y="116275"/>
                    <a:pt x="3490" y="91973"/>
                    <a:pt x="511" y="48349"/>
                  </a:cubicBezTo>
                  <a:cubicBezTo>
                    <a:pt x="-298" y="36389"/>
                    <a:pt x="9448" y="27196"/>
                    <a:pt x="20557" y="27196"/>
                  </a:cubicBezTo>
                  <a:lnTo>
                    <a:pt x="41667" y="27196"/>
                  </a:lnTo>
                  <a:cubicBezTo>
                    <a:pt x="41539" y="24983"/>
                    <a:pt x="41454" y="22770"/>
                    <a:pt x="41369" y="20472"/>
                  </a:cubicBezTo>
                  <a:cubicBezTo>
                    <a:pt x="40943" y="9193"/>
                    <a:pt x="50136" y="-43"/>
                    <a:pt x="61415" y="-43"/>
                  </a:cubicBezTo>
                  <a:close/>
                  <a:moveTo>
                    <a:pt x="43199" y="47668"/>
                  </a:moveTo>
                  <a:lnTo>
                    <a:pt x="20897" y="47668"/>
                  </a:lnTo>
                  <a:cubicBezTo>
                    <a:pt x="23536" y="83716"/>
                    <a:pt x="40092" y="101762"/>
                    <a:pt x="57159" y="111338"/>
                  </a:cubicBezTo>
                  <a:cubicBezTo>
                    <a:pt x="51030" y="95463"/>
                    <a:pt x="45965" y="74736"/>
                    <a:pt x="43199" y="47668"/>
                  </a:cubicBezTo>
                  <a:close/>
                  <a:moveTo>
                    <a:pt x="161729" y="109295"/>
                  </a:moveTo>
                  <a:cubicBezTo>
                    <a:pt x="178966" y="99166"/>
                    <a:pt x="194543" y="81163"/>
                    <a:pt x="197182" y="47668"/>
                  </a:cubicBezTo>
                  <a:lnTo>
                    <a:pt x="174923" y="47668"/>
                  </a:lnTo>
                  <a:cubicBezTo>
                    <a:pt x="172284" y="73587"/>
                    <a:pt x="167517" y="93718"/>
                    <a:pt x="161729" y="109295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10" name="Text 7"/>
            <p:cNvSpPr/>
            <p:nvPr/>
          </p:nvSpPr>
          <p:spPr>
            <a:xfrm>
              <a:off x="1870" y="2522"/>
              <a:ext cx="1887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715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系统完成度</a:t>
              </a:r>
              <a:endParaRPr lang="en-US" sz="160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978" y="3414"/>
              <a:ext cx="10175" cy="206"/>
            </a:xfrm>
            <a:custGeom>
              <a:avLst/>
              <a:gdLst/>
              <a:ahLst/>
              <a:cxnLst/>
              <a:rect l="l" t="t" r="r" b="b"/>
              <a:pathLst>
                <a:path w="6460997" h="130745">
                  <a:moveTo>
                    <a:pt x="65373" y="0"/>
                  </a:moveTo>
                  <a:lnTo>
                    <a:pt x="6395625" y="0"/>
                  </a:lnTo>
                  <a:cubicBezTo>
                    <a:pt x="6431729" y="0"/>
                    <a:pt x="6460997" y="29268"/>
                    <a:pt x="6460997" y="65373"/>
                  </a:cubicBezTo>
                  <a:lnTo>
                    <a:pt x="6460997" y="65373"/>
                  </a:lnTo>
                  <a:cubicBezTo>
                    <a:pt x="6460997" y="101477"/>
                    <a:pt x="6431729" y="130745"/>
                    <a:pt x="6395625" y="130745"/>
                  </a:cubicBezTo>
                  <a:lnTo>
                    <a:pt x="65373" y="130745"/>
                  </a:lnTo>
                  <a:cubicBezTo>
                    <a:pt x="29293" y="130745"/>
                    <a:pt x="0" y="101453"/>
                    <a:pt x="0" y="65373"/>
                  </a:cubicBezTo>
                  <a:lnTo>
                    <a:pt x="0" y="65373"/>
                  </a:lnTo>
                  <a:cubicBezTo>
                    <a:pt x="0" y="29293"/>
                    <a:pt x="29293" y="0"/>
                    <a:pt x="65373" y="0"/>
                  </a:cubicBezTo>
                  <a:close/>
                </a:path>
              </a:pathLst>
            </a:custGeom>
            <a:solidFill>
              <a:srgbClr val="4A5C6A">
                <a:alpha val="30196"/>
              </a:srgbClr>
            </a:solidFill>
          </p:spPr>
        </p:sp>
        <p:sp>
          <p:nvSpPr>
            <p:cNvPr id="12" name="Shape 9"/>
            <p:cNvSpPr/>
            <p:nvPr/>
          </p:nvSpPr>
          <p:spPr>
            <a:xfrm>
              <a:off x="978" y="3414"/>
              <a:ext cx="10175" cy="206"/>
            </a:xfrm>
            <a:custGeom>
              <a:avLst/>
              <a:gdLst/>
              <a:ahLst/>
              <a:cxnLst/>
              <a:rect l="l" t="t" r="r" b="b"/>
              <a:pathLst>
                <a:path w="6460997" h="130745">
                  <a:moveTo>
                    <a:pt x="65373" y="0"/>
                  </a:moveTo>
                  <a:lnTo>
                    <a:pt x="6395625" y="0"/>
                  </a:lnTo>
                  <a:cubicBezTo>
                    <a:pt x="6431729" y="0"/>
                    <a:pt x="6460997" y="29268"/>
                    <a:pt x="6460997" y="65373"/>
                  </a:cubicBezTo>
                  <a:lnTo>
                    <a:pt x="6460997" y="65373"/>
                  </a:lnTo>
                  <a:cubicBezTo>
                    <a:pt x="6460997" y="101477"/>
                    <a:pt x="6431729" y="130745"/>
                    <a:pt x="6395625" y="130745"/>
                  </a:cubicBezTo>
                  <a:lnTo>
                    <a:pt x="65373" y="130745"/>
                  </a:lnTo>
                  <a:cubicBezTo>
                    <a:pt x="29293" y="130745"/>
                    <a:pt x="0" y="101453"/>
                    <a:pt x="0" y="65373"/>
                  </a:cubicBezTo>
                  <a:lnTo>
                    <a:pt x="0" y="65373"/>
                  </a:lnTo>
                  <a:cubicBezTo>
                    <a:pt x="0" y="29293"/>
                    <a:pt x="29293" y="0"/>
                    <a:pt x="65373" y="0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13" name="Text 10"/>
            <p:cNvSpPr/>
            <p:nvPr/>
          </p:nvSpPr>
          <p:spPr>
            <a:xfrm>
              <a:off x="10500" y="3380"/>
              <a:ext cx="618" cy="27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030" b="1" dirty="0">
                  <a:solidFill>
                    <a:srgbClr val="1A1D21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100%</a:t>
              </a:r>
              <a:endParaRPr lang="en-US" sz="16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1351" y="3243"/>
              <a:ext cx="1218" cy="54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060" b="1" dirty="0">
                  <a:solidFill>
                    <a:srgbClr val="D8A25D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100%</a:t>
              </a:r>
              <a:endParaRPr lang="en-US" sz="1600" dirty="0"/>
            </a:p>
          </p:txBody>
        </p:sp>
        <p:sp>
          <p:nvSpPr>
            <p:cNvPr id="15" name="Shape 12"/>
            <p:cNvSpPr/>
            <p:nvPr/>
          </p:nvSpPr>
          <p:spPr>
            <a:xfrm>
              <a:off x="1012" y="3998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536" h="152536">
                  <a:moveTo>
                    <a:pt x="76268" y="152536"/>
                  </a:moveTo>
                  <a:cubicBezTo>
                    <a:pt x="118362" y="152536"/>
                    <a:pt x="152536" y="118362"/>
                    <a:pt x="152536" y="76268"/>
                  </a:cubicBezTo>
                  <a:cubicBezTo>
                    <a:pt x="152536" y="34175"/>
                    <a:pt x="118362" y="0"/>
                    <a:pt x="76268" y="0"/>
                  </a:cubicBezTo>
                  <a:cubicBezTo>
                    <a:pt x="34175" y="0"/>
                    <a:pt x="0" y="34175"/>
                    <a:pt x="0" y="76268"/>
                  </a:cubicBezTo>
                  <a:cubicBezTo>
                    <a:pt x="0" y="118362"/>
                    <a:pt x="34175" y="152536"/>
                    <a:pt x="76268" y="152536"/>
                  </a:cubicBezTo>
                  <a:close/>
                  <a:moveTo>
                    <a:pt x="101413" y="63368"/>
                  </a:moveTo>
                  <a:lnTo>
                    <a:pt x="77579" y="101502"/>
                  </a:lnTo>
                  <a:cubicBezTo>
                    <a:pt x="76328" y="103498"/>
                    <a:pt x="74183" y="104749"/>
                    <a:pt x="71829" y="104869"/>
                  </a:cubicBezTo>
                  <a:cubicBezTo>
                    <a:pt x="69475" y="104988"/>
                    <a:pt x="67211" y="103915"/>
                    <a:pt x="65811" y="102009"/>
                  </a:cubicBezTo>
                  <a:lnTo>
                    <a:pt x="51511" y="82942"/>
                  </a:lnTo>
                  <a:cubicBezTo>
                    <a:pt x="49127" y="79784"/>
                    <a:pt x="49783" y="75315"/>
                    <a:pt x="52941" y="72931"/>
                  </a:cubicBezTo>
                  <a:cubicBezTo>
                    <a:pt x="56099" y="70548"/>
                    <a:pt x="60568" y="71203"/>
                    <a:pt x="62951" y="74361"/>
                  </a:cubicBezTo>
                  <a:lnTo>
                    <a:pt x="70995" y="85087"/>
                  </a:lnTo>
                  <a:lnTo>
                    <a:pt x="89287" y="55801"/>
                  </a:lnTo>
                  <a:cubicBezTo>
                    <a:pt x="91373" y="52464"/>
                    <a:pt x="95782" y="51421"/>
                    <a:pt x="99149" y="53537"/>
                  </a:cubicBezTo>
                  <a:cubicBezTo>
                    <a:pt x="102515" y="55652"/>
                    <a:pt x="103528" y="60031"/>
                    <a:pt x="101413" y="63398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16" name="Text 13"/>
            <p:cNvSpPr/>
            <p:nvPr/>
          </p:nvSpPr>
          <p:spPr>
            <a:xfrm>
              <a:off x="1416" y="3929"/>
              <a:ext cx="4993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一套统一后端服务（FastAPI + SQLite）</a:t>
              </a:r>
              <a:endParaRPr lang="en-US" sz="1600" dirty="0"/>
            </a:p>
          </p:txBody>
        </p:sp>
        <p:sp>
          <p:nvSpPr>
            <p:cNvPr id="17" name="Shape 14"/>
            <p:cNvSpPr/>
            <p:nvPr/>
          </p:nvSpPr>
          <p:spPr>
            <a:xfrm>
              <a:off x="1012" y="4478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536" h="152536">
                  <a:moveTo>
                    <a:pt x="76268" y="152536"/>
                  </a:moveTo>
                  <a:cubicBezTo>
                    <a:pt x="118362" y="152536"/>
                    <a:pt x="152536" y="118362"/>
                    <a:pt x="152536" y="76268"/>
                  </a:cubicBezTo>
                  <a:cubicBezTo>
                    <a:pt x="152536" y="34175"/>
                    <a:pt x="118362" y="0"/>
                    <a:pt x="76268" y="0"/>
                  </a:cubicBezTo>
                  <a:cubicBezTo>
                    <a:pt x="34175" y="0"/>
                    <a:pt x="0" y="34175"/>
                    <a:pt x="0" y="76268"/>
                  </a:cubicBezTo>
                  <a:cubicBezTo>
                    <a:pt x="0" y="118362"/>
                    <a:pt x="34175" y="152536"/>
                    <a:pt x="76268" y="152536"/>
                  </a:cubicBezTo>
                  <a:close/>
                  <a:moveTo>
                    <a:pt x="101413" y="63368"/>
                  </a:moveTo>
                  <a:lnTo>
                    <a:pt x="77579" y="101502"/>
                  </a:lnTo>
                  <a:cubicBezTo>
                    <a:pt x="76328" y="103498"/>
                    <a:pt x="74183" y="104749"/>
                    <a:pt x="71829" y="104869"/>
                  </a:cubicBezTo>
                  <a:cubicBezTo>
                    <a:pt x="69475" y="104988"/>
                    <a:pt x="67211" y="103915"/>
                    <a:pt x="65811" y="102009"/>
                  </a:cubicBezTo>
                  <a:lnTo>
                    <a:pt x="51511" y="82942"/>
                  </a:lnTo>
                  <a:cubicBezTo>
                    <a:pt x="49127" y="79784"/>
                    <a:pt x="49783" y="75315"/>
                    <a:pt x="52941" y="72931"/>
                  </a:cubicBezTo>
                  <a:cubicBezTo>
                    <a:pt x="56099" y="70548"/>
                    <a:pt x="60568" y="71203"/>
                    <a:pt x="62951" y="74361"/>
                  </a:cubicBezTo>
                  <a:lnTo>
                    <a:pt x="70995" y="85087"/>
                  </a:lnTo>
                  <a:lnTo>
                    <a:pt x="89287" y="55801"/>
                  </a:lnTo>
                  <a:cubicBezTo>
                    <a:pt x="91373" y="52464"/>
                    <a:pt x="95782" y="51421"/>
                    <a:pt x="99149" y="53537"/>
                  </a:cubicBezTo>
                  <a:cubicBezTo>
                    <a:pt x="102515" y="55652"/>
                    <a:pt x="103528" y="60031"/>
                    <a:pt x="101413" y="63398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18" name="Text 15"/>
            <p:cNvSpPr/>
            <p:nvPr/>
          </p:nvSpPr>
          <p:spPr>
            <a:xfrm>
              <a:off x="1416" y="4410"/>
              <a:ext cx="5542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一套园区运维Web端（B端React + Leaflet）</a:t>
              </a:r>
              <a:endParaRPr lang="en-US" sz="1600" dirty="0"/>
            </a:p>
          </p:txBody>
        </p:sp>
        <p:sp>
          <p:nvSpPr>
            <p:cNvPr id="19" name="Shape 16"/>
            <p:cNvSpPr/>
            <p:nvPr/>
          </p:nvSpPr>
          <p:spPr>
            <a:xfrm>
              <a:off x="1012" y="4959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536" h="152536">
                  <a:moveTo>
                    <a:pt x="76268" y="152536"/>
                  </a:moveTo>
                  <a:cubicBezTo>
                    <a:pt x="118362" y="152536"/>
                    <a:pt x="152536" y="118362"/>
                    <a:pt x="152536" y="76268"/>
                  </a:cubicBezTo>
                  <a:cubicBezTo>
                    <a:pt x="152536" y="34175"/>
                    <a:pt x="118362" y="0"/>
                    <a:pt x="76268" y="0"/>
                  </a:cubicBezTo>
                  <a:cubicBezTo>
                    <a:pt x="34175" y="0"/>
                    <a:pt x="0" y="34175"/>
                    <a:pt x="0" y="76268"/>
                  </a:cubicBezTo>
                  <a:cubicBezTo>
                    <a:pt x="0" y="118362"/>
                    <a:pt x="34175" y="152536"/>
                    <a:pt x="76268" y="152536"/>
                  </a:cubicBezTo>
                  <a:close/>
                  <a:moveTo>
                    <a:pt x="101413" y="63368"/>
                  </a:moveTo>
                  <a:lnTo>
                    <a:pt x="77579" y="101502"/>
                  </a:lnTo>
                  <a:cubicBezTo>
                    <a:pt x="76328" y="103498"/>
                    <a:pt x="74183" y="104749"/>
                    <a:pt x="71829" y="104869"/>
                  </a:cubicBezTo>
                  <a:cubicBezTo>
                    <a:pt x="69475" y="104988"/>
                    <a:pt x="67211" y="103915"/>
                    <a:pt x="65811" y="102009"/>
                  </a:cubicBezTo>
                  <a:lnTo>
                    <a:pt x="51511" y="82942"/>
                  </a:lnTo>
                  <a:cubicBezTo>
                    <a:pt x="49127" y="79784"/>
                    <a:pt x="49783" y="75315"/>
                    <a:pt x="52941" y="72931"/>
                  </a:cubicBezTo>
                  <a:cubicBezTo>
                    <a:pt x="56099" y="70548"/>
                    <a:pt x="60568" y="71203"/>
                    <a:pt x="62951" y="74361"/>
                  </a:cubicBezTo>
                  <a:lnTo>
                    <a:pt x="70995" y="85087"/>
                  </a:lnTo>
                  <a:lnTo>
                    <a:pt x="89287" y="55801"/>
                  </a:lnTo>
                  <a:cubicBezTo>
                    <a:pt x="91373" y="52464"/>
                    <a:pt x="95782" y="51421"/>
                    <a:pt x="99149" y="53537"/>
                  </a:cubicBezTo>
                  <a:cubicBezTo>
                    <a:pt x="102515" y="55652"/>
                    <a:pt x="103528" y="60031"/>
                    <a:pt x="101413" y="63398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20" name="Text 17"/>
            <p:cNvSpPr/>
            <p:nvPr/>
          </p:nvSpPr>
          <p:spPr>
            <a:xfrm>
              <a:off x="1416" y="4884"/>
              <a:ext cx="7315" cy="41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一套居民侧+</a:t>
              </a:r>
              <a:r>
                <a:rPr lang="zh-CN" altLang="en-US" sz="1375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维修工人侧</a:t>
              </a:r>
              <a:r>
                <a:rPr lang="en-US" sz="1375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移动端（C端uni-app）</a:t>
              </a:r>
              <a:endParaRPr lang="en-US" sz="1600" dirty="0"/>
            </a:p>
          </p:txBody>
        </p:sp>
        <p:sp>
          <p:nvSpPr>
            <p:cNvPr id="21" name="Shape 18"/>
            <p:cNvSpPr/>
            <p:nvPr/>
          </p:nvSpPr>
          <p:spPr>
            <a:xfrm>
              <a:off x="1012" y="5439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536" h="152536">
                  <a:moveTo>
                    <a:pt x="76268" y="152536"/>
                  </a:moveTo>
                  <a:cubicBezTo>
                    <a:pt x="118362" y="152536"/>
                    <a:pt x="152536" y="118362"/>
                    <a:pt x="152536" y="76268"/>
                  </a:cubicBezTo>
                  <a:cubicBezTo>
                    <a:pt x="152536" y="34175"/>
                    <a:pt x="118362" y="0"/>
                    <a:pt x="76268" y="0"/>
                  </a:cubicBezTo>
                  <a:cubicBezTo>
                    <a:pt x="34175" y="0"/>
                    <a:pt x="0" y="34175"/>
                    <a:pt x="0" y="76268"/>
                  </a:cubicBezTo>
                  <a:cubicBezTo>
                    <a:pt x="0" y="118362"/>
                    <a:pt x="34175" y="152536"/>
                    <a:pt x="76268" y="152536"/>
                  </a:cubicBezTo>
                  <a:close/>
                  <a:moveTo>
                    <a:pt x="101413" y="63368"/>
                  </a:moveTo>
                  <a:lnTo>
                    <a:pt x="77579" y="101502"/>
                  </a:lnTo>
                  <a:cubicBezTo>
                    <a:pt x="76328" y="103498"/>
                    <a:pt x="74183" y="104749"/>
                    <a:pt x="71829" y="104869"/>
                  </a:cubicBezTo>
                  <a:cubicBezTo>
                    <a:pt x="69475" y="104988"/>
                    <a:pt x="67211" y="103915"/>
                    <a:pt x="65811" y="102009"/>
                  </a:cubicBezTo>
                  <a:lnTo>
                    <a:pt x="51511" y="82942"/>
                  </a:lnTo>
                  <a:cubicBezTo>
                    <a:pt x="49127" y="79784"/>
                    <a:pt x="49783" y="75315"/>
                    <a:pt x="52941" y="72931"/>
                  </a:cubicBezTo>
                  <a:cubicBezTo>
                    <a:pt x="56099" y="70548"/>
                    <a:pt x="60568" y="71203"/>
                    <a:pt x="62951" y="74361"/>
                  </a:cubicBezTo>
                  <a:lnTo>
                    <a:pt x="70995" y="85087"/>
                  </a:lnTo>
                  <a:lnTo>
                    <a:pt x="89287" y="55801"/>
                  </a:lnTo>
                  <a:cubicBezTo>
                    <a:pt x="91373" y="52464"/>
                    <a:pt x="95782" y="51421"/>
                    <a:pt x="99149" y="53537"/>
                  </a:cubicBezTo>
                  <a:cubicBezTo>
                    <a:pt x="102515" y="55652"/>
                    <a:pt x="103528" y="60031"/>
                    <a:pt x="101413" y="63398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22" name="Text 19"/>
            <p:cNvSpPr/>
            <p:nvPr/>
          </p:nvSpPr>
          <p:spPr>
            <a:xfrm>
              <a:off x="1416" y="5371"/>
              <a:ext cx="5268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核心链路"设备→告警→工单→报表"已贯通</a:t>
              </a:r>
              <a:endParaRPr lang="en-US" sz="1600" dirty="0"/>
            </a:p>
          </p:txBody>
        </p:sp>
      </p:grpSp>
      <p:grpSp>
        <p:nvGrpSpPr>
          <p:cNvPr id="82" name="组合 81"/>
          <p:cNvGrpSpPr/>
          <p:nvPr/>
        </p:nvGrpSpPr>
        <p:grpSpPr>
          <a:xfrm rot="0">
            <a:off x="236220" y="5243830"/>
            <a:ext cx="7760335" cy="2750820"/>
            <a:chOff x="695" y="6288"/>
            <a:chExt cx="11958" cy="2642"/>
          </a:xfrm>
        </p:grpSpPr>
        <p:sp>
          <p:nvSpPr>
            <p:cNvPr id="23" name="Shape 20"/>
            <p:cNvSpPr/>
            <p:nvPr/>
          </p:nvSpPr>
          <p:spPr>
            <a:xfrm>
              <a:off x="695" y="6288"/>
              <a:ext cx="11959" cy="2642"/>
            </a:xfrm>
            <a:custGeom>
              <a:avLst/>
              <a:gdLst/>
              <a:ahLst/>
              <a:cxnLst/>
              <a:rect l="l" t="t" r="r" b="b"/>
              <a:pathLst>
                <a:path w="7594123" h="1677898">
                  <a:moveTo>
                    <a:pt x="130742" y="0"/>
                  </a:moveTo>
                  <a:lnTo>
                    <a:pt x="7463382" y="0"/>
                  </a:lnTo>
                  <a:cubicBezTo>
                    <a:pt x="7535588" y="0"/>
                    <a:pt x="7594123" y="58535"/>
                    <a:pt x="7594123" y="130742"/>
                  </a:cubicBezTo>
                  <a:lnTo>
                    <a:pt x="7594123" y="1547156"/>
                  </a:lnTo>
                  <a:cubicBezTo>
                    <a:pt x="7594123" y="1619363"/>
                    <a:pt x="7535588" y="1677898"/>
                    <a:pt x="7463382" y="1677898"/>
                  </a:cubicBezTo>
                  <a:lnTo>
                    <a:pt x="130742" y="1677898"/>
                  </a:lnTo>
                  <a:cubicBezTo>
                    <a:pt x="58583" y="1677898"/>
                    <a:pt x="0" y="1619315"/>
                    <a:pt x="0" y="1547156"/>
                  </a:cubicBezTo>
                  <a:lnTo>
                    <a:pt x="0" y="130742"/>
                  </a:lnTo>
                  <a:cubicBezTo>
                    <a:pt x="0" y="58583"/>
                    <a:pt x="58583" y="0"/>
                    <a:pt x="130742" y="0"/>
                  </a:cubicBezTo>
                  <a:close/>
                </a:path>
              </a:pathLst>
            </a:custGeom>
            <a:solidFill>
              <a:srgbClr val="4A5C6A">
                <a:alpha val="14902"/>
              </a:srgbClr>
            </a:solidFill>
            <a:ln w="12700">
              <a:solidFill>
                <a:srgbClr val="4A5C6A">
                  <a:alpha val="30196"/>
                </a:srgbClr>
              </a:solidFill>
              <a:prstDash val="solid"/>
            </a:ln>
          </p:spPr>
        </p:sp>
        <p:sp>
          <p:nvSpPr>
            <p:cNvPr id="24" name="Shape 21"/>
            <p:cNvSpPr/>
            <p:nvPr/>
          </p:nvSpPr>
          <p:spPr>
            <a:xfrm>
              <a:off x="1021" y="6640"/>
              <a:ext cx="343" cy="343"/>
            </a:xfrm>
            <a:custGeom>
              <a:avLst/>
              <a:gdLst/>
              <a:ahLst/>
              <a:cxnLst/>
              <a:rect l="l" t="t" r="r" b="b"/>
              <a:pathLst>
                <a:path w="217909" h="217909">
                  <a:moveTo>
                    <a:pt x="27239" y="27239"/>
                  </a:moveTo>
                  <a:cubicBezTo>
                    <a:pt x="27239" y="19705"/>
                    <a:pt x="21152" y="13619"/>
                    <a:pt x="13619" y="13619"/>
                  </a:cubicBezTo>
                  <a:cubicBezTo>
                    <a:pt x="6086" y="13619"/>
                    <a:pt x="0" y="19705"/>
                    <a:pt x="0" y="27239"/>
                  </a:cubicBezTo>
                  <a:lnTo>
                    <a:pt x="0" y="170241"/>
                  </a:lnTo>
                  <a:cubicBezTo>
                    <a:pt x="0" y="189053"/>
                    <a:pt x="15237" y="204290"/>
                    <a:pt x="34048" y="204290"/>
                  </a:cubicBezTo>
                  <a:lnTo>
                    <a:pt x="204290" y="204290"/>
                  </a:lnTo>
                  <a:cubicBezTo>
                    <a:pt x="211823" y="204290"/>
                    <a:pt x="217909" y="198203"/>
                    <a:pt x="217909" y="190670"/>
                  </a:cubicBezTo>
                  <a:cubicBezTo>
                    <a:pt x="217909" y="183137"/>
                    <a:pt x="211823" y="177051"/>
                    <a:pt x="204290" y="177051"/>
                  </a:cubicBezTo>
                  <a:lnTo>
                    <a:pt x="34048" y="177051"/>
                  </a:lnTo>
                  <a:cubicBezTo>
                    <a:pt x="30303" y="177051"/>
                    <a:pt x="27239" y="173987"/>
                    <a:pt x="27239" y="170241"/>
                  </a:cubicBezTo>
                  <a:lnTo>
                    <a:pt x="27239" y="27239"/>
                  </a:lnTo>
                  <a:close/>
                  <a:moveTo>
                    <a:pt x="200289" y="64096"/>
                  </a:moveTo>
                  <a:cubicBezTo>
                    <a:pt x="205609" y="58776"/>
                    <a:pt x="205609" y="50136"/>
                    <a:pt x="200289" y="44816"/>
                  </a:cubicBezTo>
                  <a:cubicBezTo>
                    <a:pt x="194969" y="39496"/>
                    <a:pt x="186329" y="39496"/>
                    <a:pt x="181009" y="44816"/>
                  </a:cubicBezTo>
                  <a:lnTo>
                    <a:pt x="136193" y="89675"/>
                  </a:lnTo>
                  <a:lnTo>
                    <a:pt x="111763" y="65288"/>
                  </a:lnTo>
                  <a:cubicBezTo>
                    <a:pt x="106443" y="59967"/>
                    <a:pt x="97804" y="59967"/>
                    <a:pt x="92484" y="65288"/>
                  </a:cubicBezTo>
                  <a:lnTo>
                    <a:pt x="51626" y="106145"/>
                  </a:lnTo>
                  <a:cubicBezTo>
                    <a:pt x="46306" y="111465"/>
                    <a:pt x="46306" y="120105"/>
                    <a:pt x="51626" y="125425"/>
                  </a:cubicBezTo>
                  <a:cubicBezTo>
                    <a:pt x="56946" y="130745"/>
                    <a:pt x="65585" y="130745"/>
                    <a:pt x="70905" y="125425"/>
                  </a:cubicBezTo>
                  <a:lnTo>
                    <a:pt x="102145" y="94186"/>
                  </a:lnTo>
                  <a:lnTo>
                    <a:pt x="126574" y="118616"/>
                  </a:lnTo>
                  <a:cubicBezTo>
                    <a:pt x="131894" y="123936"/>
                    <a:pt x="140534" y="123936"/>
                    <a:pt x="145854" y="118616"/>
                  </a:cubicBezTo>
                  <a:lnTo>
                    <a:pt x="200331" y="64138"/>
                  </a:ln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25" name="Text 22"/>
            <p:cNvSpPr/>
            <p:nvPr/>
          </p:nvSpPr>
          <p:spPr>
            <a:xfrm>
              <a:off x="1613" y="6572"/>
              <a:ext cx="2008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45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业务价值交付</a:t>
              </a:r>
              <a:endParaRPr lang="en-US" sz="1600" dirty="0"/>
            </a:p>
          </p:txBody>
        </p:sp>
        <p:sp>
          <p:nvSpPr>
            <p:cNvPr id="26" name="Shape 23"/>
            <p:cNvSpPr/>
            <p:nvPr/>
          </p:nvSpPr>
          <p:spPr>
            <a:xfrm>
              <a:off x="978" y="7189"/>
              <a:ext cx="3706" cy="1458"/>
            </a:xfrm>
            <a:custGeom>
              <a:avLst/>
              <a:gdLst/>
              <a:ahLst/>
              <a:cxnLst/>
              <a:rect l="l" t="t" r="r" b="b"/>
              <a:pathLst>
                <a:path w="2353416" h="926113">
                  <a:moveTo>
                    <a:pt x="87166" y="0"/>
                  </a:moveTo>
                  <a:lnTo>
                    <a:pt x="2266250" y="0"/>
                  </a:lnTo>
                  <a:cubicBezTo>
                    <a:pt x="2314390" y="0"/>
                    <a:pt x="2353416" y="39025"/>
                    <a:pt x="2353416" y="87166"/>
                  </a:cubicBezTo>
                  <a:lnTo>
                    <a:pt x="2353416" y="838947"/>
                  </a:lnTo>
                  <a:cubicBezTo>
                    <a:pt x="2353416" y="887087"/>
                    <a:pt x="2314390" y="926113"/>
                    <a:pt x="2266250" y="926113"/>
                  </a:cubicBezTo>
                  <a:lnTo>
                    <a:pt x="87166" y="926113"/>
                  </a:lnTo>
                  <a:cubicBezTo>
                    <a:pt x="39025" y="926113"/>
                    <a:pt x="0" y="887087"/>
                    <a:pt x="0" y="838947"/>
                  </a:cubicBezTo>
                  <a:lnTo>
                    <a:pt x="0" y="87166"/>
                  </a:lnTo>
                  <a:cubicBezTo>
                    <a:pt x="0" y="39058"/>
                    <a:pt x="39058" y="0"/>
                    <a:pt x="87166" y="0"/>
                  </a:cubicBezTo>
                  <a:close/>
                </a:path>
              </a:pathLst>
            </a:custGeom>
            <a:solidFill>
              <a:srgbClr val="D8A25D">
                <a:alpha val="10196"/>
              </a:srgbClr>
            </a:solidFill>
          </p:spPr>
        </p:sp>
        <p:sp>
          <p:nvSpPr>
            <p:cNvPr id="27" name="Shape 24"/>
            <p:cNvSpPr/>
            <p:nvPr/>
          </p:nvSpPr>
          <p:spPr>
            <a:xfrm>
              <a:off x="2659" y="7344"/>
              <a:ext cx="343" cy="343"/>
            </a:xfrm>
            <a:custGeom>
              <a:avLst/>
              <a:gdLst/>
              <a:ahLst/>
              <a:cxnLst/>
              <a:rect l="l" t="t" r="r" b="b"/>
              <a:pathLst>
                <a:path w="217909" h="217909">
                  <a:moveTo>
                    <a:pt x="0" y="108954"/>
                  </a:moveTo>
                  <a:cubicBezTo>
                    <a:pt x="0" y="48821"/>
                    <a:pt x="48821" y="0"/>
                    <a:pt x="108954" y="0"/>
                  </a:cubicBezTo>
                  <a:cubicBezTo>
                    <a:pt x="169088" y="0"/>
                    <a:pt x="217909" y="48821"/>
                    <a:pt x="217909" y="108954"/>
                  </a:cubicBezTo>
                  <a:cubicBezTo>
                    <a:pt x="217909" y="169088"/>
                    <a:pt x="169088" y="217909"/>
                    <a:pt x="108954" y="217909"/>
                  </a:cubicBezTo>
                  <a:cubicBezTo>
                    <a:pt x="48821" y="217909"/>
                    <a:pt x="0" y="169088"/>
                    <a:pt x="0" y="108954"/>
                  </a:cubicBezTo>
                  <a:close/>
                  <a:moveTo>
                    <a:pt x="122574" y="40858"/>
                  </a:moveTo>
                  <a:cubicBezTo>
                    <a:pt x="122574" y="33341"/>
                    <a:pt x="116471" y="27239"/>
                    <a:pt x="108954" y="27239"/>
                  </a:cubicBezTo>
                  <a:cubicBezTo>
                    <a:pt x="101438" y="27239"/>
                    <a:pt x="95335" y="33341"/>
                    <a:pt x="95335" y="40858"/>
                  </a:cubicBezTo>
                  <a:cubicBezTo>
                    <a:pt x="95335" y="48375"/>
                    <a:pt x="101438" y="54477"/>
                    <a:pt x="108954" y="54477"/>
                  </a:cubicBezTo>
                  <a:cubicBezTo>
                    <a:pt x="116471" y="54477"/>
                    <a:pt x="122574" y="48375"/>
                    <a:pt x="122574" y="40858"/>
                  </a:cubicBezTo>
                  <a:close/>
                  <a:moveTo>
                    <a:pt x="108954" y="177051"/>
                  </a:moveTo>
                  <a:cubicBezTo>
                    <a:pt x="123978" y="177051"/>
                    <a:pt x="136193" y="164836"/>
                    <a:pt x="136193" y="149812"/>
                  </a:cubicBezTo>
                  <a:cubicBezTo>
                    <a:pt x="136193" y="142918"/>
                    <a:pt x="133639" y="136576"/>
                    <a:pt x="129383" y="131809"/>
                  </a:cubicBezTo>
                  <a:lnTo>
                    <a:pt x="158963" y="72693"/>
                  </a:lnTo>
                  <a:cubicBezTo>
                    <a:pt x="161474" y="67628"/>
                    <a:pt x="159431" y="61500"/>
                    <a:pt x="154409" y="58989"/>
                  </a:cubicBezTo>
                  <a:cubicBezTo>
                    <a:pt x="149387" y="56478"/>
                    <a:pt x="143215" y="58520"/>
                    <a:pt x="140704" y="63543"/>
                  </a:cubicBezTo>
                  <a:lnTo>
                    <a:pt x="111125" y="122659"/>
                  </a:lnTo>
                  <a:cubicBezTo>
                    <a:pt x="110401" y="122616"/>
                    <a:pt x="109678" y="122574"/>
                    <a:pt x="108954" y="122574"/>
                  </a:cubicBezTo>
                  <a:cubicBezTo>
                    <a:pt x="93931" y="122574"/>
                    <a:pt x="81716" y="134789"/>
                    <a:pt x="81716" y="149812"/>
                  </a:cubicBezTo>
                  <a:cubicBezTo>
                    <a:pt x="81716" y="164836"/>
                    <a:pt x="93931" y="177051"/>
                    <a:pt x="108954" y="177051"/>
                  </a:cubicBezTo>
                  <a:close/>
                  <a:moveTo>
                    <a:pt x="74906" y="61287"/>
                  </a:moveTo>
                  <a:cubicBezTo>
                    <a:pt x="74906" y="53770"/>
                    <a:pt x="68804" y="47668"/>
                    <a:pt x="61287" y="47668"/>
                  </a:cubicBezTo>
                  <a:cubicBezTo>
                    <a:pt x="53770" y="47668"/>
                    <a:pt x="47668" y="53770"/>
                    <a:pt x="47668" y="61287"/>
                  </a:cubicBezTo>
                  <a:cubicBezTo>
                    <a:pt x="47668" y="68804"/>
                    <a:pt x="53770" y="74906"/>
                    <a:pt x="61287" y="74906"/>
                  </a:cubicBezTo>
                  <a:cubicBezTo>
                    <a:pt x="68804" y="74906"/>
                    <a:pt x="74906" y="68804"/>
                    <a:pt x="74906" y="61287"/>
                  </a:cubicBezTo>
                  <a:close/>
                  <a:moveTo>
                    <a:pt x="40858" y="122574"/>
                  </a:moveTo>
                  <a:cubicBezTo>
                    <a:pt x="48375" y="122574"/>
                    <a:pt x="54477" y="116471"/>
                    <a:pt x="54477" y="108954"/>
                  </a:cubicBezTo>
                  <a:cubicBezTo>
                    <a:pt x="54477" y="101438"/>
                    <a:pt x="48375" y="95335"/>
                    <a:pt x="40858" y="95335"/>
                  </a:cubicBezTo>
                  <a:cubicBezTo>
                    <a:pt x="33341" y="95335"/>
                    <a:pt x="27239" y="101438"/>
                    <a:pt x="27239" y="108954"/>
                  </a:cubicBezTo>
                  <a:cubicBezTo>
                    <a:pt x="27239" y="116471"/>
                    <a:pt x="33341" y="122574"/>
                    <a:pt x="40858" y="122574"/>
                  </a:cubicBezTo>
                  <a:close/>
                  <a:moveTo>
                    <a:pt x="190670" y="108954"/>
                  </a:moveTo>
                  <a:cubicBezTo>
                    <a:pt x="190670" y="101438"/>
                    <a:pt x="184568" y="95335"/>
                    <a:pt x="177051" y="95335"/>
                  </a:cubicBezTo>
                  <a:cubicBezTo>
                    <a:pt x="169534" y="95335"/>
                    <a:pt x="163432" y="101438"/>
                    <a:pt x="163432" y="108954"/>
                  </a:cubicBezTo>
                  <a:cubicBezTo>
                    <a:pt x="163432" y="116471"/>
                    <a:pt x="169534" y="122574"/>
                    <a:pt x="177051" y="122574"/>
                  </a:cubicBezTo>
                  <a:cubicBezTo>
                    <a:pt x="184568" y="122574"/>
                    <a:pt x="190670" y="116471"/>
                    <a:pt x="190670" y="108954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28" name="Text 25"/>
            <p:cNvSpPr/>
            <p:nvPr/>
          </p:nvSpPr>
          <p:spPr>
            <a:xfrm>
              <a:off x="1047" y="7755"/>
              <a:ext cx="3569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375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更快发现</a:t>
              </a:r>
              <a:endParaRPr lang="en-US" sz="1600" dirty="0"/>
            </a:p>
          </p:txBody>
        </p:sp>
        <p:sp>
          <p:nvSpPr>
            <p:cNvPr id="29" name="Text 26"/>
            <p:cNvSpPr/>
            <p:nvPr/>
          </p:nvSpPr>
          <p:spPr>
            <a:xfrm>
              <a:off x="1055" y="8167"/>
              <a:ext cx="3552" cy="34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rgbClr val="E0E2E5">
                      <a:alpha val="7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秒级刷新</a:t>
              </a:r>
              <a:endParaRPr lang="en-US" sz="1600" dirty="0"/>
            </a:p>
          </p:txBody>
        </p:sp>
        <p:sp>
          <p:nvSpPr>
            <p:cNvPr id="30" name="Shape 27"/>
            <p:cNvSpPr/>
            <p:nvPr/>
          </p:nvSpPr>
          <p:spPr>
            <a:xfrm>
              <a:off x="4820" y="7189"/>
              <a:ext cx="3706" cy="1458"/>
            </a:xfrm>
            <a:custGeom>
              <a:avLst/>
              <a:gdLst/>
              <a:ahLst/>
              <a:cxnLst/>
              <a:rect l="l" t="t" r="r" b="b"/>
              <a:pathLst>
                <a:path w="2353416" h="926113">
                  <a:moveTo>
                    <a:pt x="87166" y="0"/>
                  </a:moveTo>
                  <a:lnTo>
                    <a:pt x="2266250" y="0"/>
                  </a:lnTo>
                  <a:cubicBezTo>
                    <a:pt x="2314390" y="0"/>
                    <a:pt x="2353416" y="39025"/>
                    <a:pt x="2353416" y="87166"/>
                  </a:cubicBezTo>
                  <a:lnTo>
                    <a:pt x="2353416" y="838947"/>
                  </a:lnTo>
                  <a:cubicBezTo>
                    <a:pt x="2353416" y="887087"/>
                    <a:pt x="2314390" y="926113"/>
                    <a:pt x="2266250" y="926113"/>
                  </a:cubicBezTo>
                  <a:lnTo>
                    <a:pt x="87166" y="926113"/>
                  </a:lnTo>
                  <a:cubicBezTo>
                    <a:pt x="39025" y="926113"/>
                    <a:pt x="0" y="887087"/>
                    <a:pt x="0" y="838947"/>
                  </a:cubicBezTo>
                  <a:lnTo>
                    <a:pt x="0" y="87166"/>
                  </a:lnTo>
                  <a:cubicBezTo>
                    <a:pt x="0" y="39058"/>
                    <a:pt x="39058" y="0"/>
                    <a:pt x="87166" y="0"/>
                  </a:cubicBezTo>
                  <a:close/>
                </a:path>
              </a:pathLst>
            </a:custGeom>
            <a:solidFill>
              <a:srgbClr val="D8A25D">
                <a:alpha val="10196"/>
              </a:srgbClr>
            </a:solidFill>
          </p:spPr>
        </p:sp>
        <p:sp>
          <p:nvSpPr>
            <p:cNvPr id="31" name="Shape 28"/>
            <p:cNvSpPr/>
            <p:nvPr/>
          </p:nvSpPr>
          <p:spPr>
            <a:xfrm>
              <a:off x="6544" y="7344"/>
              <a:ext cx="257" cy="343"/>
            </a:xfrm>
            <a:custGeom>
              <a:avLst/>
              <a:gdLst/>
              <a:ahLst/>
              <a:cxnLst/>
              <a:rect l="l" t="t" r="r" b="b"/>
              <a:pathLst>
                <a:path w="163432" h="217909">
                  <a:moveTo>
                    <a:pt x="0" y="80269"/>
                  </a:moveTo>
                  <a:cubicBezTo>
                    <a:pt x="0" y="35921"/>
                    <a:pt x="36602" y="0"/>
                    <a:pt x="81716" y="0"/>
                  </a:cubicBezTo>
                  <a:cubicBezTo>
                    <a:pt x="126830" y="0"/>
                    <a:pt x="163432" y="35921"/>
                    <a:pt x="163432" y="80269"/>
                  </a:cubicBezTo>
                  <a:cubicBezTo>
                    <a:pt x="163432" y="131043"/>
                    <a:pt x="112274" y="191904"/>
                    <a:pt x="90909" y="215100"/>
                  </a:cubicBezTo>
                  <a:cubicBezTo>
                    <a:pt x="85887" y="220548"/>
                    <a:pt x="77502" y="220548"/>
                    <a:pt x="72480" y="215100"/>
                  </a:cubicBezTo>
                  <a:cubicBezTo>
                    <a:pt x="51115" y="191904"/>
                    <a:pt x="-43" y="131043"/>
                    <a:pt x="-43" y="80269"/>
                  </a:cubicBezTo>
                  <a:close/>
                  <a:moveTo>
                    <a:pt x="81716" y="108954"/>
                  </a:moveTo>
                  <a:cubicBezTo>
                    <a:pt x="96749" y="108954"/>
                    <a:pt x="108954" y="96749"/>
                    <a:pt x="108954" y="81716"/>
                  </a:cubicBezTo>
                  <a:cubicBezTo>
                    <a:pt x="108954" y="66682"/>
                    <a:pt x="96749" y="54477"/>
                    <a:pt x="81716" y="54477"/>
                  </a:cubicBezTo>
                  <a:cubicBezTo>
                    <a:pt x="66682" y="54477"/>
                    <a:pt x="54477" y="66682"/>
                    <a:pt x="54477" y="81716"/>
                  </a:cubicBezTo>
                  <a:cubicBezTo>
                    <a:pt x="54477" y="96749"/>
                    <a:pt x="66682" y="108954"/>
                    <a:pt x="81716" y="108954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32" name="Text 29"/>
            <p:cNvSpPr/>
            <p:nvPr/>
          </p:nvSpPr>
          <p:spPr>
            <a:xfrm>
              <a:off x="4889" y="7755"/>
              <a:ext cx="3569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375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更准定位</a:t>
              </a:r>
              <a:endParaRPr lang="en-US" sz="1600" dirty="0"/>
            </a:p>
          </p:txBody>
        </p:sp>
        <p:sp>
          <p:nvSpPr>
            <p:cNvPr id="33" name="Text 30"/>
            <p:cNvSpPr/>
            <p:nvPr/>
          </p:nvSpPr>
          <p:spPr>
            <a:xfrm>
              <a:off x="4897" y="8167"/>
              <a:ext cx="3552" cy="34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rgbClr val="E0E2E5">
                      <a:alpha val="7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残差分析</a:t>
              </a:r>
              <a:endParaRPr lang="en-US" sz="1600" dirty="0"/>
            </a:p>
          </p:txBody>
        </p:sp>
        <p:sp>
          <p:nvSpPr>
            <p:cNvPr id="34" name="Shape 31"/>
            <p:cNvSpPr/>
            <p:nvPr/>
          </p:nvSpPr>
          <p:spPr>
            <a:xfrm>
              <a:off x="8662" y="7189"/>
              <a:ext cx="3706" cy="1458"/>
            </a:xfrm>
            <a:custGeom>
              <a:avLst/>
              <a:gdLst/>
              <a:ahLst/>
              <a:cxnLst/>
              <a:rect l="l" t="t" r="r" b="b"/>
              <a:pathLst>
                <a:path w="2353416" h="926113">
                  <a:moveTo>
                    <a:pt x="87166" y="0"/>
                  </a:moveTo>
                  <a:lnTo>
                    <a:pt x="2266250" y="0"/>
                  </a:lnTo>
                  <a:cubicBezTo>
                    <a:pt x="2314390" y="0"/>
                    <a:pt x="2353416" y="39025"/>
                    <a:pt x="2353416" y="87166"/>
                  </a:cubicBezTo>
                  <a:lnTo>
                    <a:pt x="2353416" y="838947"/>
                  </a:lnTo>
                  <a:cubicBezTo>
                    <a:pt x="2353416" y="887087"/>
                    <a:pt x="2314390" y="926113"/>
                    <a:pt x="2266250" y="926113"/>
                  </a:cubicBezTo>
                  <a:lnTo>
                    <a:pt x="87166" y="926113"/>
                  </a:lnTo>
                  <a:cubicBezTo>
                    <a:pt x="39025" y="926113"/>
                    <a:pt x="0" y="887087"/>
                    <a:pt x="0" y="838947"/>
                  </a:cubicBezTo>
                  <a:lnTo>
                    <a:pt x="0" y="87166"/>
                  </a:lnTo>
                  <a:cubicBezTo>
                    <a:pt x="0" y="39058"/>
                    <a:pt x="39058" y="0"/>
                    <a:pt x="87166" y="0"/>
                  </a:cubicBezTo>
                  <a:close/>
                </a:path>
              </a:pathLst>
            </a:custGeom>
            <a:solidFill>
              <a:srgbClr val="D8A25D">
                <a:alpha val="10196"/>
              </a:srgbClr>
            </a:solidFill>
          </p:spPr>
        </p:sp>
        <p:sp>
          <p:nvSpPr>
            <p:cNvPr id="35" name="Shape 32"/>
            <p:cNvSpPr/>
            <p:nvPr/>
          </p:nvSpPr>
          <p:spPr>
            <a:xfrm>
              <a:off x="10343" y="7344"/>
              <a:ext cx="343" cy="343"/>
            </a:xfrm>
            <a:custGeom>
              <a:avLst/>
              <a:gdLst/>
              <a:ahLst/>
              <a:cxnLst/>
              <a:rect l="l" t="t" r="r" b="b"/>
              <a:pathLst>
                <a:path w="217909" h="217909">
                  <a:moveTo>
                    <a:pt x="56946" y="15449"/>
                  </a:moveTo>
                  <a:cubicBezTo>
                    <a:pt x="61585" y="18684"/>
                    <a:pt x="62691" y="25068"/>
                    <a:pt x="59457" y="29665"/>
                  </a:cubicBezTo>
                  <a:lnTo>
                    <a:pt x="35623" y="63713"/>
                  </a:lnTo>
                  <a:cubicBezTo>
                    <a:pt x="33878" y="66181"/>
                    <a:pt x="31154" y="67756"/>
                    <a:pt x="28132" y="68011"/>
                  </a:cubicBezTo>
                  <a:cubicBezTo>
                    <a:pt x="25111" y="68267"/>
                    <a:pt x="22131" y="67245"/>
                    <a:pt x="20003" y="65117"/>
                  </a:cubicBezTo>
                  <a:lnTo>
                    <a:pt x="2979" y="48093"/>
                  </a:lnTo>
                  <a:cubicBezTo>
                    <a:pt x="-979" y="44092"/>
                    <a:pt x="-979" y="37623"/>
                    <a:pt x="2979" y="33623"/>
                  </a:cubicBezTo>
                  <a:cubicBezTo>
                    <a:pt x="6937" y="29622"/>
                    <a:pt x="13449" y="29665"/>
                    <a:pt x="17450" y="33623"/>
                  </a:cubicBezTo>
                  <a:lnTo>
                    <a:pt x="25877" y="42050"/>
                  </a:lnTo>
                  <a:lnTo>
                    <a:pt x="42731" y="17960"/>
                  </a:lnTo>
                  <a:cubicBezTo>
                    <a:pt x="45965" y="13321"/>
                    <a:pt x="52349" y="12215"/>
                    <a:pt x="56946" y="15449"/>
                  </a:cubicBezTo>
                  <a:close/>
                  <a:moveTo>
                    <a:pt x="56946" y="83546"/>
                  </a:moveTo>
                  <a:cubicBezTo>
                    <a:pt x="61585" y="86780"/>
                    <a:pt x="62691" y="93165"/>
                    <a:pt x="59457" y="97761"/>
                  </a:cubicBezTo>
                  <a:lnTo>
                    <a:pt x="35623" y="131809"/>
                  </a:lnTo>
                  <a:cubicBezTo>
                    <a:pt x="33878" y="134278"/>
                    <a:pt x="31154" y="135853"/>
                    <a:pt x="28132" y="136108"/>
                  </a:cubicBezTo>
                  <a:cubicBezTo>
                    <a:pt x="25111" y="136363"/>
                    <a:pt x="22131" y="135342"/>
                    <a:pt x="20003" y="133214"/>
                  </a:cubicBezTo>
                  <a:lnTo>
                    <a:pt x="2979" y="116190"/>
                  </a:lnTo>
                  <a:cubicBezTo>
                    <a:pt x="-1021" y="112189"/>
                    <a:pt x="-1021" y="105720"/>
                    <a:pt x="2979" y="101762"/>
                  </a:cubicBezTo>
                  <a:cubicBezTo>
                    <a:pt x="6980" y="97804"/>
                    <a:pt x="13449" y="97761"/>
                    <a:pt x="17407" y="101762"/>
                  </a:cubicBezTo>
                  <a:lnTo>
                    <a:pt x="25834" y="110189"/>
                  </a:lnTo>
                  <a:lnTo>
                    <a:pt x="42688" y="86100"/>
                  </a:lnTo>
                  <a:cubicBezTo>
                    <a:pt x="45923" y="81460"/>
                    <a:pt x="52307" y="80354"/>
                    <a:pt x="56903" y="83588"/>
                  </a:cubicBezTo>
                  <a:close/>
                  <a:moveTo>
                    <a:pt x="95335" y="40858"/>
                  </a:moveTo>
                  <a:cubicBezTo>
                    <a:pt x="95335" y="33325"/>
                    <a:pt x="101421" y="27239"/>
                    <a:pt x="108954" y="27239"/>
                  </a:cubicBezTo>
                  <a:lnTo>
                    <a:pt x="204290" y="27239"/>
                  </a:lnTo>
                  <a:cubicBezTo>
                    <a:pt x="211823" y="27239"/>
                    <a:pt x="217909" y="33325"/>
                    <a:pt x="217909" y="40858"/>
                  </a:cubicBezTo>
                  <a:cubicBezTo>
                    <a:pt x="217909" y="48391"/>
                    <a:pt x="211823" y="54477"/>
                    <a:pt x="204290" y="54477"/>
                  </a:cubicBezTo>
                  <a:lnTo>
                    <a:pt x="108954" y="54477"/>
                  </a:lnTo>
                  <a:cubicBezTo>
                    <a:pt x="101421" y="54477"/>
                    <a:pt x="95335" y="48391"/>
                    <a:pt x="95335" y="40858"/>
                  </a:cubicBezTo>
                  <a:close/>
                  <a:moveTo>
                    <a:pt x="95335" y="108954"/>
                  </a:moveTo>
                  <a:cubicBezTo>
                    <a:pt x="95335" y="101421"/>
                    <a:pt x="101421" y="95335"/>
                    <a:pt x="108954" y="95335"/>
                  </a:cubicBezTo>
                  <a:lnTo>
                    <a:pt x="204290" y="95335"/>
                  </a:lnTo>
                  <a:cubicBezTo>
                    <a:pt x="211823" y="95335"/>
                    <a:pt x="217909" y="101421"/>
                    <a:pt x="217909" y="108954"/>
                  </a:cubicBezTo>
                  <a:cubicBezTo>
                    <a:pt x="217909" y="116488"/>
                    <a:pt x="211823" y="122574"/>
                    <a:pt x="204290" y="122574"/>
                  </a:cubicBezTo>
                  <a:lnTo>
                    <a:pt x="108954" y="122574"/>
                  </a:lnTo>
                  <a:cubicBezTo>
                    <a:pt x="101421" y="122574"/>
                    <a:pt x="95335" y="116488"/>
                    <a:pt x="95335" y="108954"/>
                  </a:cubicBezTo>
                  <a:close/>
                  <a:moveTo>
                    <a:pt x="68097" y="177051"/>
                  </a:moveTo>
                  <a:cubicBezTo>
                    <a:pt x="68097" y="169518"/>
                    <a:pt x="74183" y="163432"/>
                    <a:pt x="81716" y="163432"/>
                  </a:cubicBezTo>
                  <a:lnTo>
                    <a:pt x="204290" y="163432"/>
                  </a:lnTo>
                  <a:cubicBezTo>
                    <a:pt x="211823" y="163432"/>
                    <a:pt x="217909" y="169518"/>
                    <a:pt x="217909" y="177051"/>
                  </a:cubicBezTo>
                  <a:cubicBezTo>
                    <a:pt x="217909" y="184584"/>
                    <a:pt x="211823" y="190670"/>
                    <a:pt x="204290" y="190670"/>
                  </a:cubicBezTo>
                  <a:lnTo>
                    <a:pt x="81716" y="190670"/>
                  </a:lnTo>
                  <a:cubicBezTo>
                    <a:pt x="74183" y="190670"/>
                    <a:pt x="68097" y="184584"/>
                    <a:pt x="68097" y="177051"/>
                  </a:cubicBezTo>
                  <a:close/>
                  <a:moveTo>
                    <a:pt x="27239" y="160027"/>
                  </a:moveTo>
                  <a:cubicBezTo>
                    <a:pt x="36634" y="160027"/>
                    <a:pt x="44263" y="167655"/>
                    <a:pt x="44263" y="177051"/>
                  </a:cubicBezTo>
                  <a:cubicBezTo>
                    <a:pt x="44263" y="186447"/>
                    <a:pt x="36634" y="194075"/>
                    <a:pt x="27239" y="194075"/>
                  </a:cubicBezTo>
                  <a:cubicBezTo>
                    <a:pt x="17843" y="194075"/>
                    <a:pt x="10214" y="186447"/>
                    <a:pt x="10214" y="177051"/>
                  </a:cubicBezTo>
                  <a:cubicBezTo>
                    <a:pt x="10214" y="167655"/>
                    <a:pt x="17843" y="160027"/>
                    <a:pt x="27239" y="160027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36" name="Text 33"/>
            <p:cNvSpPr/>
            <p:nvPr/>
          </p:nvSpPr>
          <p:spPr>
            <a:xfrm>
              <a:off x="8731" y="7755"/>
              <a:ext cx="3569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375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更规范闭环</a:t>
              </a:r>
              <a:endParaRPr lang="en-US" sz="1600" dirty="0"/>
            </a:p>
          </p:txBody>
        </p:sp>
        <p:sp>
          <p:nvSpPr>
            <p:cNvPr id="37" name="Text 34"/>
            <p:cNvSpPr/>
            <p:nvPr/>
          </p:nvSpPr>
          <p:spPr>
            <a:xfrm>
              <a:off x="8739" y="8167"/>
              <a:ext cx="3552" cy="34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rgbClr val="E0E2E5">
                      <a:alpha val="7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标准流程</a:t>
              </a:r>
              <a:endParaRPr lang="en-US" sz="1600" dirty="0"/>
            </a:p>
          </p:txBody>
        </p:sp>
      </p:grpSp>
      <p:grpSp>
        <p:nvGrpSpPr>
          <p:cNvPr id="81" name="组合 80"/>
          <p:cNvGrpSpPr/>
          <p:nvPr/>
        </p:nvGrpSpPr>
        <p:grpSpPr>
          <a:xfrm rot="0">
            <a:off x="8213725" y="1850390"/>
            <a:ext cx="7802880" cy="5954395"/>
            <a:chOff x="12659" y="1829"/>
            <a:chExt cx="12241" cy="7462"/>
          </a:xfrm>
        </p:grpSpPr>
        <p:sp>
          <p:nvSpPr>
            <p:cNvPr id="47" name="Shape 44"/>
            <p:cNvSpPr/>
            <p:nvPr/>
          </p:nvSpPr>
          <p:spPr>
            <a:xfrm>
              <a:off x="12659" y="1829"/>
              <a:ext cx="11959" cy="4821"/>
            </a:xfrm>
            <a:custGeom>
              <a:avLst/>
              <a:gdLst/>
              <a:ahLst/>
              <a:cxnLst/>
              <a:rect l="l" t="t" r="r" b="b"/>
              <a:pathLst>
                <a:path w="7594123" h="3061619">
                  <a:moveTo>
                    <a:pt x="130731" y="0"/>
                  </a:moveTo>
                  <a:lnTo>
                    <a:pt x="7463392" y="0"/>
                  </a:lnTo>
                  <a:cubicBezTo>
                    <a:pt x="7535593" y="0"/>
                    <a:pt x="7594123" y="58530"/>
                    <a:pt x="7594123" y="130731"/>
                  </a:cubicBezTo>
                  <a:lnTo>
                    <a:pt x="7594123" y="2930888"/>
                  </a:lnTo>
                  <a:cubicBezTo>
                    <a:pt x="7594123" y="3003089"/>
                    <a:pt x="7535593" y="3061619"/>
                    <a:pt x="7463392" y="3061619"/>
                  </a:cubicBezTo>
                  <a:lnTo>
                    <a:pt x="130731" y="3061619"/>
                  </a:lnTo>
                  <a:cubicBezTo>
                    <a:pt x="58530" y="3061619"/>
                    <a:pt x="0" y="3003089"/>
                    <a:pt x="0" y="2930888"/>
                  </a:cubicBezTo>
                  <a:lnTo>
                    <a:pt x="0" y="130731"/>
                  </a:lnTo>
                  <a:cubicBezTo>
                    <a:pt x="0" y="58579"/>
                    <a:pt x="58579" y="0"/>
                    <a:pt x="130731" y="0"/>
                  </a:cubicBezTo>
                  <a:close/>
                </a:path>
              </a:pathLst>
            </a:custGeom>
            <a:solidFill>
              <a:srgbClr val="4A5C6A">
                <a:alpha val="14902"/>
              </a:srgbClr>
            </a:solidFill>
            <a:ln w="12700">
              <a:solidFill>
                <a:srgbClr val="4A5C6A">
                  <a:alpha val="30196"/>
                </a:srgbClr>
              </a:solidFill>
              <a:prstDash val="solid"/>
            </a:ln>
          </p:spPr>
        </p:sp>
        <p:sp>
          <p:nvSpPr>
            <p:cNvPr id="48" name="Shape 45"/>
            <p:cNvSpPr/>
            <p:nvPr/>
          </p:nvSpPr>
          <p:spPr>
            <a:xfrm>
              <a:off x="13028" y="2181"/>
              <a:ext cx="257" cy="343"/>
            </a:xfrm>
            <a:custGeom>
              <a:avLst/>
              <a:gdLst/>
              <a:ahLst/>
              <a:cxnLst/>
              <a:rect l="l" t="t" r="r" b="b"/>
              <a:pathLst>
                <a:path w="163432" h="217909">
                  <a:moveTo>
                    <a:pt x="124659" y="163432"/>
                  </a:moveTo>
                  <a:cubicBezTo>
                    <a:pt x="127766" y="153941"/>
                    <a:pt x="133980" y="145343"/>
                    <a:pt x="141002" y="137938"/>
                  </a:cubicBezTo>
                  <a:cubicBezTo>
                    <a:pt x="154920" y="123297"/>
                    <a:pt x="163432" y="103507"/>
                    <a:pt x="163432" y="81716"/>
                  </a:cubicBezTo>
                  <a:cubicBezTo>
                    <a:pt x="163432" y="36602"/>
                    <a:pt x="126830" y="0"/>
                    <a:pt x="81716" y="0"/>
                  </a:cubicBezTo>
                  <a:cubicBezTo>
                    <a:pt x="36602" y="0"/>
                    <a:pt x="0" y="36602"/>
                    <a:pt x="0" y="81716"/>
                  </a:cubicBezTo>
                  <a:cubicBezTo>
                    <a:pt x="0" y="103507"/>
                    <a:pt x="8512" y="123297"/>
                    <a:pt x="22429" y="137938"/>
                  </a:cubicBezTo>
                  <a:cubicBezTo>
                    <a:pt x="29452" y="145343"/>
                    <a:pt x="35708" y="153941"/>
                    <a:pt x="38772" y="163432"/>
                  </a:cubicBezTo>
                  <a:lnTo>
                    <a:pt x="124617" y="163432"/>
                  </a:lnTo>
                  <a:close/>
                  <a:moveTo>
                    <a:pt x="122574" y="183861"/>
                  </a:moveTo>
                  <a:lnTo>
                    <a:pt x="40858" y="183861"/>
                  </a:lnTo>
                  <a:lnTo>
                    <a:pt x="40858" y="190670"/>
                  </a:lnTo>
                  <a:cubicBezTo>
                    <a:pt x="40858" y="209482"/>
                    <a:pt x="56095" y="224718"/>
                    <a:pt x="74906" y="224718"/>
                  </a:cubicBezTo>
                  <a:lnTo>
                    <a:pt x="88525" y="224718"/>
                  </a:lnTo>
                  <a:cubicBezTo>
                    <a:pt x="107337" y="224718"/>
                    <a:pt x="122574" y="209482"/>
                    <a:pt x="122574" y="190670"/>
                  </a:cubicBezTo>
                  <a:lnTo>
                    <a:pt x="122574" y="183861"/>
                  </a:lnTo>
                  <a:close/>
                  <a:moveTo>
                    <a:pt x="78311" y="47668"/>
                  </a:moveTo>
                  <a:cubicBezTo>
                    <a:pt x="61372" y="47668"/>
                    <a:pt x="47668" y="61372"/>
                    <a:pt x="47668" y="78311"/>
                  </a:cubicBezTo>
                  <a:cubicBezTo>
                    <a:pt x="47668" y="83972"/>
                    <a:pt x="43114" y="88525"/>
                    <a:pt x="37453" y="88525"/>
                  </a:cubicBezTo>
                  <a:cubicBezTo>
                    <a:pt x="31793" y="88525"/>
                    <a:pt x="27239" y="83972"/>
                    <a:pt x="27239" y="78311"/>
                  </a:cubicBezTo>
                  <a:cubicBezTo>
                    <a:pt x="27239" y="50093"/>
                    <a:pt x="50093" y="27239"/>
                    <a:pt x="78311" y="27239"/>
                  </a:cubicBezTo>
                  <a:cubicBezTo>
                    <a:pt x="83972" y="27239"/>
                    <a:pt x="88525" y="31793"/>
                    <a:pt x="88525" y="37453"/>
                  </a:cubicBezTo>
                  <a:cubicBezTo>
                    <a:pt x="88525" y="43114"/>
                    <a:pt x="83972" y="47668"/>
                    <a:pt x="78311" y="47668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49" name="Text 46"/>
            <p:cNvSpPr/>
            <p:nvPr/>
          </p:nvSpPr>
          <p:spPr>
            <a:xfrm>
              <a:off x="13577" y="2112"/>
              <a:ext cx="139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45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团队收获</a:t>
              </a:r>
              <a:endParaRPr lang="en-US" sz="154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50" name="Shape 47"/>
            <p:cNvSpPr/>
            <p:nvPr/>
          </p:nvSpPr>
          <p:spPr>
            <a:xfrm>
              <a:off x="12942" y="2730"/>
              <a:ext cx="11393" cy="1167"/>
            </a:xfrm>
            <a:custGeom>
              <a:avLst/>
              <a:gdLst/>
              <a:ahLst/>
              <a:cxnLst/>
              <a:rect l="l" t="t" r="r" b="b"/>
              <a:pathLst>
                <a:path w="7234574" h="740890">
                  <a:moveTo>
                    <a:pt x="87166" y="0"/>
                  </a:moveTo>
                  <a:lnTo>
                    <a:pt x="7147408" y="0"/>
                  </a:lnTo>
                  <a:cubicBezTo>
                    <a:pt x="7195548" y="0"/>
                    <a:pt x="7234574" y="39025"/>
                    <a:pt x="7234574" y="87166"/>
                  </a:cubicBezTo>
                  <a:lnTo>
                    <a:pt x="7234574" y="653724"/>
                  </a:lnTo>
                  <a:cubicBezTo>
                    <a:pt x="7234574" y="701865"/>
                    <a:pt x="7195548" y="740890"/>
                    <a:pt x="7147408" y="740890"/>
                  </a:cubicBezTo>
                  <a:lnTo>
                    <a:pt x="87166" y="740890"/>
                  </a:lnTo>
                  <a:cubicBezTo>
                    <a:pt x="39025" y="740890"/>
                    <a:pt x="0" y="701865"/>
                    <a:pt x="0" y="653724"/>
                  </a:cubicBezTo>
                  <a:lnTo>
                    <a:pt x="0" y="87166"/>
                  </a:lnTo>
                  <a:cubicBezTo>
                    <a:pt x="0" y="39058"/>
                    <a:pt x="39058" y="0"/>
                    <a:pt x="87166" y="0"/>
                  </a:cubicBezTo>
                  <a:close/>
                </a:path>
              </a:pathLst>
            </a:custGeom>
            <a:solidFill>
              <a:srgbClr val="D8A25D">
                <a:alpha val="10196"/>
              </a:srgbClr>
            </a:solidFill>
          </p:spPr>
        </p:sp>
        <p:sp>
          <p:nvSpPr>
            <p:cNvPr id="51" name="Text 48"/>
            <p:cNvSpPr/>
            <p:nvPr/>
          </p:nvSpPr>
          <p:spPr>
            <a:xfrm>
              <a:off x="13079" y="2867"/>
              <a:ext cx="11256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b="1" dirty="0">
                  <a:solidFill>
                    <a:srgbClr val="D8A25D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技术能力</a:t>
              </a:r>
              <a:endParaRPr lang="en-US" sz="137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52" name="Text 49"/>
            <p:cNvSpPr/>
            <p:nvPr/>
          </p:nvSpPr>
          <p:spPr>
            <a:xfrm>
              <a:off x="13079" y="3348"/>
              <a:ext cx="11256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掌握React/FastAPI/uni-app/Leaflet全栈技术</a:t>
              </a:r>
              <a:endParaRPr lang="en-US" sz="1375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53" name="Shape 50"/>
            <p:cNvSpPr/>
            <p:nvPr/>
          </p:nvSpPr>
          <p:spPr>
            <a:xfrm>
              <a:off x="12942" y="3965"/>
              <a:ext cx="11393" cy="1167"/>
            </a:xfrm>
            <a:custGeom>
              <a:avLst/>
              <a:gdLst/>
              <a:ahLst/>
              <a:cxnLst/>
              <a:rect l="l" t="t" r="r" b="b"/>
              <a:pathLst>
                <a:path w="7234574" h="740890">
                  <a:moveTo>
                    <a:pt x="87166" y="0"/>
                  </a:moveTo>
                  <a:lnTo>
                    <a:pt x="7147408" y="0"/>
                  </a:lnTo>
                  <a:cubicBezTo>
                    <a:pt x="7195548" y="0"/>
                    <a:pt x="7234574" y="39025"/>
                    <a:pt x="7234574" y="87166"/>
                  </a:cubicBezTo>
                  <a:lnTo>
                    <a:pt x="7234574" y="653724"/>
                  </a:lnTo>
                  <a:cubicBezTo>
                    <a:pt x="7234574" y="701865"/>
                    <a:pt x="7195548" y="740890"/>
                    <a:pt x="7147408" y="740890"/>
                  </a:cubicBezTo>
                  <a:lnTo>
                    <a:pt x="87166" y="740890"/>
                  </a:lnTo>
                  <a:cubicBezTo>
                    <a:pt x="39025" y="740890"/>
                    <a:pt x="0" y="701865"/>
                    <a:pt x="0" y="653724"/>
                  </a:cubicBezTo>
                  <a:lnTo>
                    <a:pt x="0" y="87166"/>
                  </a:lnTo>
                  <a:cubicBezTo>
                    <a:pt x="0" y="39058"/>
                    <a:pt x="39058" y="0"/>
                    <a:pt x="87166" y="0"/>
                  </a:cubicBezTo>
                  <a:close/>
                </a:path>
              </a:pathLst>
            </a:custGeom>
            <a:solidFill>
              <a:srgbClr val="D8A25D">
                <a:alpha val="10196"/>
              </a:srgbClr>
            </a:solidFill>
          </p:spPr>
        </p:sp>
        <p:sp>
          <p:nvSpPr>
            <p:cNvPr id="54" name="Text 51"/>
            <p:cNvSpPr/>
            <p:nvPr/>
          </p:nvSpPr>
          <p:spPr>
            <a:xfrm>
              <a:off x="13079" y="4103"/>
              <a:ext cx="11256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b="1" dirty="0">
                  <a:solidFill>
                    <a:srgbClr val="D8A25D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工程实践</a:t>
              </a:r>
              <a:endParaRPr lang="en-US" sz="137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55" name="Text 52"/>
            <p:cNvSpPr/>
            <p:nvPr/>
          </p:nvSpPr>
          <p:spPr>
            <a:xfrm>
              <a:off x="13079" y="4583"/>
              <a:ext cx="11256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体验从需求分析到部署的完整流程</a:t>
              </a:r>
              <a:endParaRPr lang="en-US" sz="1375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56" name="Shape 53"/>
            <p:cNvSpPr/>
            <p:nvPr/>
          </p:nvSpPr>
          <p:spPr>
            <a:xfrm>
              <a:off x="12942" y="5201"/>
              <a:ext cx="11393" cy="1167"/>
            </a:xfrm>
            <a:custGeom>
              <a:avLst/>
              <a:gdLst/>
              <a:ahLst/>
              <a:cxnLst/>
              <a:rect l="l" t="t" r="r" b="b"/>
              <a:pathLst>
                <a:path w="7234574" h="740890">
                  <a:moveTo>
                    <a:pt x="87166" y="0"/>
                  </a:moveTo>
                  <a:lnTo>
                    <a:pt x="7147408" y="0"/>
                  </a:lnTo>
                  <a:cubicBezTo>
                    <a:pt x="7195548" y="0"/>
                    <a:pt x="7234574" y="39025"/>
                    <a:pt x="7234574" y="87166"/>
                  </a:cubicBezTo>
                  <a:lnTo>
                    <a:pt x="7234574" y="653724"/>
                  </a:lnTo>
                  <a:cubicBezTo>
                    <a:pt x="7234574" y="701865"/>
                    <a:pt x="7195548" y="740890"/>
                    <a:pt x="7147408" y="740890"/>
                  </a:cubicBezTo>
                  <a:lnTo>
                    <a:pt x="87166" y="740890"/>
                  </a:lnTo>
                  <a:cubicBezTo>
                    <a:pt x="39025" y="740890"/>
                    <a:pt x="0" y="701865"/>
                    <a:pt x="0" y="653724"/>
                  </a:cubicBezTo>
                  <a:lnTo>
                    <a:pt x="0" y="87166"/>
                  </a:lnTo>
                  <a:cubicBezTo>
                    <a:pt x="0" y="39058"/>
                    <a:pt x="39058" y="0"/>
                    <a:pt x="87166" y="0"/>
                  </a:cubicBezTo>
                  <a:close/>
                </a:path>
              </a:pathLst>
            </a:custGeom>
            <a:solidFill>
              <a:srgbClr val="D8A25D">
                <a:alpha val="10196"/>
              </a:srgbClr>
            </a:solidFill>
          </p:spPr>
        </p:sp>
        <p:sp>
          <p:nvSpPr>
            <p:cNvPr id="57" name="Text 54"/>
            <p:cNvSpPr/>
            <p:nvPr/>
          </p:nvSpPr>
          <p:spPr>
            <a:xfrm>
              <a:off x="13079" y="5338"/>
              <a:ext cx="11256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b="1" dirty="0">
                  <a:solidFill>
                    <a:srgbClr val="D8A25D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工程范式</a:t>
              </a:r>
              <a:endParaRPr lang="en-US" sz="137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58" name="Text 55"/>
            <p:cNvSpPr/>
            <p:nvPr/>
          </p:nvSpPr>
          <p:spPr>
            <a:xfrm>
              <a:off x="13079" y="5818"/>
              <a:ext cx="11256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形成可复用、可迁移的工程范式</a:t>
              </a:r>
              <a:endParaRPr lang="en-US" sz="1375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59" name="Shape 56"/>
            <p:cNvSpPr/>
            <p:nvPr/>
          </p:nvSpPr>
          <p:spPr>
            <a:xfrm>
              <a:off x="12942" y="6735"/>
              <a:ext cx="11959" cy="2557"/>
            </a:xfrm>
            <a:custGeom>
              <a:avLst/>
              <a:gdLst/>
              <a:ahLst/>
              <a:cxnLst/>
              <a:rect l="l" t="t" r="r" b="b"/>
              <a:pathLst>
                <a:path w="7594123" h="1623421">
                  <a:moveTo>
                    <a:pt x="130750" y="0"/>
                  </a:moveTo>
                  <a:lnTo>
                    <a:pt x="7463373" y="0"/>
                  </a:lnTo>
                  <a:cubicBezTo>
                    <a:pt x="7535584" y="0"/>
                    <a:pt x="7594123" y="58539"/>
                    <a:pt x="7594123" y="130750"/>
                  </a:cubicBezTo>
                  <a:lnTo>
                    <a:pt x="7594123" y="1492671"/>
                  </a:lnTo>
                  <a:cubicBezTo>
                    <a:pt x="7594123" y="1564882"/>
                    <a:pt x="7535584" y="1623421"/>
                    <a:pt x="7463373" y="1623421"/>
                  </a:cubicBezTo>
                  <a:lnTo>
                    <a:pt x="130750" y="1623421"/>
                  </a:lnTo>
                  <a:cubicBezTo>
                    <a:pt x="58539" y="1623421"/>
                    <a:pt x="0" y="1564882"/>
                    <a:pt x="0" y="1492671"/>
                  </a:cubicBezTo>
                  <a:lnTo>
                    <a:pt x="0" y="130750"/>
                  </a:lnTo>
                  <a:cubicBezTo>
                    <a:pt x="0" y="58587"/>
                    <a:pt x="58587" y="0"/>
                    <a:pt x="130750" y="0"/>
                  </a:cubicBezTo>
                  <a:close/>
                </a:path>
              </a:pathLst>
            </a:custGeom>
            <a:solidFill>
              <a:srgbClr val="D8A25D">
                <a:alpha val="14902"/>
              </a:srgbClr>
            </a:solidFill>
            <a:ln w="12700">
              <a:solidFill>
                <a:srgbClr val="D8A25D">
                  <a:alpha val="50196"/>
                </a:srgbClr>
              </a:solidFill>
              <a:prstDash val="solid"/>
            </a:ln>
          </p:spPr>
          <p:txBody>
            <a:bodyPr/>
            <a:p>
              <a:endParaRPr lang="zh-CN" altLang="en-US" b="1"/>
            </a:p>
          </p:txBody>
        </p:sp>
        <p:sp>
          <p:nvSpPr>
            <p:cNvPr id="60" name="Shape 57"/>
            <p:cNvSpPr/>
            <p:nvPr/>
          </p:nvSpPr>
          <p:spPr>
            <a:xfrm>
              <a:off x="13268" y="7086"/>
              <a:ext cx="343" cy="343"/>
            </a:xfrm>
            <a:custGeom>
              <a:avLst/>
              <a:gdLst/>
              <a:ahLst/>
              <a:cxnLst/>
              <a:rect l="l" t="t" r="r" b="b"/>
              <a:pathLst>
                <a:path w="217909" h="217909">
                  <a:moveTo>
                    <a:pt x="28047" y="97250"/>
                  </a:moveTo>
                  <a:cubicBezTo>
                    <a:pt x="33708" y="57669"/>
                    <a:pt x="67799" y="27239"/>
                    <a:pt x="108954" y="27239"/>
                  </a:cubicBezTo>
                  <a:cubicBezTo>
                    <a:pt x="131511" y="27239"/>
                    <a:pt x="151940" y="36389"/>
                    <a:pt x="166751" y="51158"/>
                  </a:cubicBezTo>
                  <a:cubicBezTo>
                    <a:pt x="166836" y="51243"/>
                    <a:pt x="166922" y="51328"/>
                    <a:pt x="167007" y="51413"/>
                  </a:cubicBezTo>
                  <a:lnTo>
                    <a:pt x="170241" y="54477"/>
                  </a:lnTo>
                  <a:lnTo>
                    <a:pt x="149855" y="54477"/>
                  </a:lnTo>
                  <a:cubicBezTo>
                    <a:pt x="142322" y="54477"/>
                    <a:pt x="136236" y="60563"/>
                    <a:pt x="136236" y="68097"/>
                  </a:cubicBezTo>
                  <a:cubicBezTo>
                    <a:pt x="136236" y="75630"/>
                    <a:pt x="142322" y="81716"/>
                    <a:pt x="149855" y="81716"/>
                  </a:cubicBezTo>
                  <a:lnTo>
                    <a:pt x="204332" y="81716"/>
                  </a:lnTo>
                  <a:cubicBezTo>
                    <a:pt x="211865" y="81716"/>
                    <a:pt x="217951" y="75630"/>
                    <a:pt x="217951" y="68097"/>
                  </a:cubicBezTo>
                  <a:lnTo>
                    <a:pt x="217951" y="13619"/>
                  </a:lnTo>
                  <a:cubicBezTo>
                    <a:pt x="217951" y="6086"/>
                    <a:pt x="211865" y="0"/>
                    <a:pt x="204332" y="0"/>
                  </a:cubicBezTo>
                  <a:cubicBezTo>
                    <a:pt x="196799" y="0"/>
                    <a:pt x="190713" y="6086"/>
                    <a:pt x="190713" y="13619"/>
                  </a:cubicBezTo>
                  <a:lnTo>
                    <a:pt x="190713" y="36347"/>
                  </a:lnTo>
                  <a:lnTo>
                    <a:pt x="185903" y="31793"/>
                  </a:lnTo>
                  <a:cubicBezTo>
                    <a:pt x="166198" y="12172"/>
                    <a:pt x="138959" y="0"/>
                    <a:pt x="108954" y="0"/>
                  </a:cubicBezTo>
                  <a:cubicBezTo>
                    <a:pt x="54052" y="0"/>
                    <a:pt x="8640" y="40603"/>
                    <a:pt x="1107" y="93420"/>
                  </a:cubicBezTo>
                  <a:cubicBezTo>
                    <a:pt x="43" y="100868"/>
                    <a:pt x="5192" y="107763"/>
                    <a:pt x="12640" y="108827"/>
                  </a:cubicBezTo>
                  <a:cubicBezTo>
                    <a:pt x="20088" y="109891"/>
                    <a:pt x="26983" y="104698"/>
                    <a:pt x="28047" y="97293"/>
                  </a:cubicBezTo>
                  <a:close/>
                  <a:moveTo>
                    <a:pt x="216802" y="124489"/>
                  </a:moveTo>
                  <a:cubicBezTo>
                    <a:pt x="217866" y="117041"/>
                    <a:pt x="212674" y="110146"/>
                    <a:pt x="205268" y="109082"/>
                  </a:cubicBezTo>
                  <a:cubicBezTo>
                    <a:pt x="197863" y="108018"/>
                    <a:pt x="190926" y="113210"/>
                    <a:pt x="189862" y="120616"/>
                  </a:cubicBezTo>
                  <a:cubicBezTo>
                    <a:pt x="184201" y="160197"/>
                    <a:pt x="150110" y="190628"/>
                    <a:pt x="108954" y="190628"/>
                  </a:cubicBezTo>
                  <a:cubicBezTo>
                    <a:pt x="86397" y="190628"/>
                    <a:pt x="65968" y="181477"/>
                    <a:pt x="51158" y="166709"/>
                  </a:cubicBezTo>
                  <a:cubicBezTo>
                    <a:pt x="51072" y="166624"/>
                    <a:pt x="50987" y="166539"/>
                    <a:pt x="50902" y="166453"/>
                  </a:cubicBezTo>
                  <a:lnTo>
                    <a:pt x="47668" y="163389"/>
                  </a:lnTo>
                  <a:lnTo>
                    <a:pt x="68054" y="163389"/>
                  </a:lnTo>
                  <a:cubicBezTo>
                    <a:pt x="75587" y="163389"/>
                    <a:pt x="81673" y="157303"/>
                    <a:pt x="81673" y="149770"/>
                  </a:cubicBezTo>
                  <a:cubicBezTo>
                    <a:pt x="81673" y="142237"/>
                    <a:pt x="75587" y="136150"/>
                    <a:pt x="68054" y="136150"/>
                  </a:cubicBezTo>
                  <a:lnTo>
                    <a:pt x="13619" y="136193"/>
                  </a:lnTo>
                  <a:cubicBezTo>
                    <a:pt x="10002" y="136193"/>
                    <a:pt x="6512" y="137640"/>
                    <a:pt x="3958" y="140236"/>
                  </a:cubicBezTo>
                  <a:cubicBezTo>
                    <a:pt x="1404" y="142832"/>
                    <a:pt x="-43" y="146280"/>
                    <a:pt x="0" y="149940"/>
                  </a:cubicBezTo>
                  <a:lnTo>
                    <a:pt x="426" y="203992"/>
                  </a:lnTo>
                  <a:cubicBezTo>
                    <a:pt x="468" y="211525"/>
                    <a:pt x="6639" y="217568"/>
                    <a:pt x="14173" y="217483"/>
                  </a:cubicBezTo>
                  <a:cubicBezTo>
                    <a:pt x="21706" y="217398"/>
                    <a:pt x="27749" y="211269"/>
                    <a:pt x="27664" y="203736"/>
                  </a:cubicBezTo>
                  <a:lnTo>
                    <a:pt x="27494" y="181818"/>
                  </a:lnTo>
                  <a:lnTo>
                    <a:pt x="32048" y="186116"/>
                  </a:lnTo>
                  <a:cubicBezTo>
                    <a:pt x="51753" y="205737"/>
                    <a:pt x="78949" y="217909"/>
                    <a:pt x="108954" y="217909"/>
                  </a:cubicBezTo>
                  <a:cubicBezTo>
                    <a:pt x="163857" y="217909"/>
                    <a:pt x="209269" y="177306"/>
                    <a:pt x="216802" y="124489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61" name="Text 58"/>
            <p:cNvSpPr/>
            <p:nvPr/>
          </p:nvSpPr>
          <p:spPr>
            <a:xfrm>
              <a:off x="13860" y="7018"/>
              <a:ext cx="2008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45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未来演进方向</a:t>
              </a:r>
              <a:endParaRPr lang="en-US" sz="154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62" name="Shape 59"/>
            <p:cNvSpPr/>
            <p:nvPr/>
          </p:nvSpPr>
          <p:spPr>
            <a:xfrm>
              <a:off x="13259" y="7704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536" h="152536">
                  <a:moveTo>
                    <a:pt x="149736" y="83001"/>
                  </a:moveTo>
                  <a:cubicBezTo>
                    <a:pt x="153460" y="79277"/>
                    <a:pt x="153460" y="73229"/>
                    <a:pt x="149736" y="69505"/>
                  </a:cubicBezTo>
                  <a:lnTo>
                    <a:pt x="102068" y="21838"/>
                  </a:lnTo>
                  <a:cubicBezTo>
                    <a:pt x="98344" y="18114"/>
                    <a:pt x="92296" y="18114"/>
                    <a:pt x="88572" y="21838"/>
                  </a:cubicBezTo>
                  <a:cubicBezTo>
                    <a:pt x="84848" y="25562"/>
                    <a:pt x="84848" y="31610"/>
                    <a:pt x="88572" y="35334"/>
                  </a:cubicBezTo>
                  <a:lnTo>
                    <a:pt x="119973" y="66735"/>
                  </a:lnTo>
                  <a:lnTo>
                    <a:pt x="9534" y="66735"/>
                  </a:lnTo>
                  <a:cubicBezTo>
                    <a:pt x="4260" y="66735"/>
                    <a:pt x="0" y="70995"/>
                    <a:pt x="0" y="76268"/>
                  </a:cubicBezTo>
                  <a:cubicBezTo>
                    <a:pt x="0" y="81541"/>
                    <a:pt x="4260" y="85802"/>
                    <a:pt x="9534" y="85802"/>
                  </a:cubicBezTo>
                  <a:lnTo>
                    <a:pt x="119973" y="85802"/>
                  </a:lnTo>
                  <a:lnTo>
                    <a:pt x="88572" y="117203"/>
                  </a:lnTo>
                  <a:cubicBezTo>
                    <a:pt x="84848" y="120927"/>
                    <a:pt x="84848" y="126974"/>
                    <a:pt x="88572" y="130698"/>
                  </a:cubicBezTo>
                  <a:cubicBezTo>
                    <a:pt x="92296" y="134423"/>
                    <a:pt x="98344" y="134423"/>
                    <a:pt x="102068" y="130698"/>
                  </a:cubicBezTo>
                  <a:lnTo>
                    <a:pt x="149736" y="83031"/>
                  </a:ln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63" name="Text 60"/>
            <p:cNvSpPr/>
            <p:nvPr/>
          </p:nvSpPr>
          <p:spPr>
            <a:xfrm>
              <a:off x="13662" y="7636"/>
              <a:ext cx="3792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数据侧：Flink+Kafka流式接入</a:t>
              </a:r>
              <a:endParaRPr lang="en-US" sz="1375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64" name="Shape 61"/>
            <p:cNvSpPr/>
            <p:nvPr/>
          </p:nvSpPr>
          <p:spPr>
            <a:xfrm>
              <a:off x="13259" y="8185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536" h="152536">
                  <a:moveTo>
                    <a:pt x="149736" y="83001"/>
                  </a:moveTo>
                  <a:cubicBezTo>
                    <a:pt x="153460" y="79277"/>
                    <a:pt x="153460" y="73229"/>
                    <a:pt x="149736" y="69505"/>
                  </a:cubicBezTo>
                  <a:lnTo>
                    <a:pt x="102068" y="21838"/>
                  </a:lnTo>
                  <a:cubicBezTo>
                    <a:pt x="98344" y="18114"/>
                    <a:pt x="92296" y="18114"/>
                    <a:pt x="88572" y="21838"/>
                  </a:cubicBezTo>
                  <a:cubicBezTo>
                    <a:pt x="84848" y="25562"/>
                    <a:pt x="84848" y="31610"/>
                    <a:pt x="88572" y="35334"/>
                  </a:cubicBezTo>
                  <a:lnTo>
                    <a:pt x="119973" y="66735"/>
                  </a:lnTo>
                  <a:lnTo>
                    <a:pt x="9534" y="66735"/>
                  </a:lnTo>
                  <a:cubicBezTo>
                    <a:pt x="4260" y="66735"/>
                    <a:pt x="0" y="70995"/>
                    <a:pt x="0" y="76268"/>
                  </a:cubicBezTo>
                  <a:cubicBezTo>
                    <a:pt x="0" y="81541"/>
                    <a:pt x="4260" y="85802"/>
                    <a:pt x="9534" y="85802"/>
                  </a:cubicBezTo>
                  <a:lnTo>
                    <a:pt x="119973" y="85802"/>
                  </a:lnTo>
                  <a:lnTo>
                    <a:pt x="88572" y="117203"/>
                  </a:lnTo>
                  <a:cubicBezTo>
                    <a:pt x="84848" y="120927"/>
                    <a:pt x="84848" y="126974"/>
                    <a:pt x="88572" y="130698"/>
                  </a:cubicBezTo>
                  <a:cubicBezTo>
                    <a:pt x="92296" y="134423"/>
                    <a:pt x="98344" y="134423"/>
                    <a:pt x="102068" y="130698"/>
                  </a:cubicBezTo>
                  <a:lnTo>
                    <a:pt x="149736" y="83031"/>
                  </a:ln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65" name="Text 62"/>
            <p:cNvSpPr/>
            <p:nvPr/>
          </p:nvSpPr>
          <p:spPr>
            <a:xfrm>
              <a:off x="13662" y="8004"/>
              <a:ext cx="9419" cy="58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检测侧：</a:t>
              </a:r>
              <a:r>
                <a:rPr lang="zh-CN" alt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引入</a:t>
              </a:r>
              <a:r>
                <a:rPr lang="en-US" altLang="zh-CN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AI</a:t>
              </a:r>
              <a:r>
                <a:rPr lang="zh-CN" alt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大模型进行读表和状况分析，为智能检测赋能</a:t>
              </a:r>
              <a:endParaRPr lang="zh-CN" altLang="en-US" sz="1375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66" name="Shape 63"/>
            <p:cNvSpPr/>
            <p:nvPr/>
          </p:nvSpPr>
          <p:spPr>
            <a:xfrm>
              <a:off x="13259" y="8665"/>
              <a:ext cx="240" cy="240"/>
            </a:xfrm>
            <a:custGeom>
              <a:avLst/>
              <a:gdLst/>
              <a:ahLst/>
              <a:cxnLst/>
              <a:rect l="l" t="t" r="r" b="b"/>
              <a:pathLst>
                <a:path w="152536" h="152536">
                  <a:moveTo>
                    <a:pt x="149736" y="83001"/>
                  </a:moveTo>
                  <a:cubicBezTo>
                    <a:pt x="153460" y="79277"/>
                    <a:pt x="153460" y="73229"/>
                    <a:pt x="149736" y="69505"/>
                  </a:cubicBezTo>
                  <a:lnTo>
                    <a:pt x="102068" y="21838"/>
                  </a:lnTo>
                  <a:cubicBezTo>
                    <a:pt x="98344" y="18114"/>
                    <a:pt x="92296" y="18114"/>
                    <a:pt x="88572" y="21838"/>
                  </a:cubicBezTo>
                  <a:cubicBezTo>
                    <a:pt x="84848" y="25562"/>
                    <a:pt x="84848" y="31610"/>
                    <a:pt x="88572" y="35334"/>
                  </a:cubicBezTo>
                  <a:lnTo>
                    <a:pt x="119973" y="66735"/>
                  </a:lnTo>
                  <a:lnTo>
                    <a:pt x="9534" y="66735"/>
                  </a:lnTo>
                  <a:cubicBezTo>
                    <a:pt x="4260" y="66735"/>
                    <a:pt x="0" y="70995"/>
                    <a:pt x="0" y="76268"/>
                  </a:cubicBezTo>
                  <a:cubicBezTo>
                    <a:pt x="0" y="81541"/>
                    <a:pt x="4260" y="85802"/>
                    <a:pt x="9534" y="85802"/>
                  </a:cubicBezTo>
                  <a:lnTo>
                    <a:pt x="119973" y="85802"/>
                  </a:lnTo>
                  <a:lnTo>
                    <a:pt x="88572" y="117203"/>
                  </a:lnTo>
                  <a:cubicBezTo>
                    <a:pt x="84848" y="120927"/>
                    <a:pt x="84848" y="126974"/>
                    <a:pt x="88572" y="130698"/>
                  </a:cubicBezTo>
                  <a:cubicBezTo>
                    <a:pt x="92296" y="134423"/>
                    <a:pt x="98344" y="134423"/>
                    <a:pt x="102068" y="130698"/>
                  </a:cubicBezTo>
                  <a:lnTo>
                    <a:pt x="149736" y="83031"/>
                  </a:ln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67" name="Text 64"/>
            <p:cNvSpPr/>
            <p:nvPr/>
          </p:nvSpPr>
          <p:spPr>
            <a:xfrm>
              <a:off x="13662" y="8542"/>
              <a:ext cx="5396" cy="446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zh-CN" alt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设备侧</a:t>
              </a:r>
              <a:r>
                <a:rPr 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：</a:t>
              </a:r>
              <a:r>
                <a:rPr lang="zh-CN" altLang="en-US" sz="1375" b="1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接入真实设备，用于真实生产环境</a:t>
              </a:r>
              <a:endParaRPr lang="zh-CN" altLang="en-US" sz="1375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</p:grpSp>
      <p:sp>
        <p:nvSpPr>
          <p:cNvPr id="78" name="Shape 75"/>
          <p:cNvSpPr/>
          <p:nvPr/>
        </p:nvSpPr>
        <p:spPr>
          <a:xfrm>
            <a:off x="435818" y="9426260"/>
            <a:ext cx="15384365" cy="10895"/>
          </a:xfrm>
          <a:custGeom>
            <a:avLst/>
            <a:gdLst/>
            <a:ahLst/>
            <a:cxnLst/>
            <a:rect l="l" t="t" r="r" b="b"/>
            <a:pathLst>
              <a:path w="15384365" h="10895">
                <a:moveTo>
                  <a:pt x="0" y="0"/>
                </a:moveTo>
                <a:lnTo>
                  <a:pt x="15384365" y="0"/>
                </a:lnTo>
                <a:lnTo>
                  <a:pt x="15384365" y="10895"/>
                </a:lnTo>
                <a:lnTo>
                  <a:pt x="0" y="1089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techen.cn/0a20875672fa6d4f01fa2981a0afef8d5251d799.jpg"/>
          <p:cNvPicPr>
            <a:picLocks noChangeAspect="1"/>
          </p:cNvPicPr>
          <p:nvPr/>
        </p:nvPicPr>
        <p:blipFill>
          <a:blip r:embed="rId1">
            <a:alphaModFix amt="30000"/>
          </a:blip>
          <a:srcRect l="24574" r="24574"/>
          <a:stretch>
            <a:fillRect/>
          </a:stretch>
        </p:blipFill>
        <p:spPr>
          <a:xfrm>
            <a:off x="0" y="0"/>
            <a:ext cx="16256000" cy="9119235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3365"/>
          </a:xfrm>
          <a:custGeom>
            <a:avLst/>
            <a:gdLst/>
            <a:ahLst/>
            <a:cxnLst/>
            <a:rect l="l" t="t" r="r" b="b"/>
            <a:pathLst>
              <a:path w="16256000" h="10655743">
                <a:moveTo>
                  <a:pt x="0" y="0"/>
                </a:moveTo>
                <a:lnTo>
                  <a:pt x="16256000" y="0"/>
                </a:lnTo>
                <a:lnTo>
                  <a:pt x="16256000" y="10655743"/>
                </a:lnTo>
                <a:lnTo>
                  <a:pt x="0" y="1065574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4A5C6A">
                  <a:alpha val="8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</p:spPr>
        <p:txBody>
          <a:bodyPr/>
          <a:p>
            <a:endParaRPr lang="zh-CN" altLang="en-US"/>
          </a:p>
        </p:txBody>
      </p:sp>
      <p:sp>
        <p:nvSpPr>
          <p:cNvPr id="38" name="Shape 35"/>
          <p:cNvSpPr/>
          <p:nvPr/>
        </p:nvSpPr>
        <p:spPr>
          <a:xfrm>
            <a:off x="441265" y="5812718"/>
            <a:ext cx="7594123" cy="1623421"/>
          </a:xfrm>
          <a:custGeom>
            <a:avLst/>
            <a:gdLst/>
            <a:ahLst/>
            <a:cxnLst/>
            <a:rect l="l" t="t" r="r" b="b"/>
            <a:pathLst>
              <a:path w="7594123" h="1623421">
                <a:moveTo>
                  <a:pt x="130750" y="0"/>
                </a:moveTo>
                <a:lnTo>
                  <a:pt x="7463373" y="0"/>
                </a:lnTo>
                <a:cubicBezTo>
                  <a:pt x="7535584" y="0"/>
                  <a:pt x="7594123" y="58539"/>
                  <a:pt x="7594123" y="130750"/>
                </a:cubicBezTo>
                <a:lnTo>
                  <a:pt x="7594123" y="1492671"/>
                </a:lnTo>
                <a:cubicBezTo>
                  <a:pt x="7594123" y="1564882"/>
                  <a:pt x="7535584" y="1623421"/>
                  <a:pt x="7463373" y="1623421"/>
                </a:cubicBezTo>
                <a:lnTo>
                  <a:pt x="130750" y="1623421"/>
                </a:lnTo>
                <a:cubicBezTo>
                  <a:pt x="58539" y="1623421"/>
                  <a:pt x="0" y="1564882"/>
                  <a:pt x="0" y="1492671"/>
                </a:cubicBezTo>
                <a:lnTo>
                  <a:pt x="0" y="130750"/>
                </a:lnTo>
                <a:cubicBezTo>
                  <a:pt x="0" y="58587"/>
                  <a:pt x="58587" y="0"/>
                  <a:pt x="130750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grpSp>
        <p:nvGrpSpPr>
          <p:cNvPr id="81" name="组合 80"/>
          <p:cNvGrpSpPr/>
          <p:nvPr/>
        </p:nvGrpSpPr>
        <p:grpSpPr>
          <a:xfrm>
            <a:off x="2693502" y="2373483"/>
            <a:ext cx="11395630" cy="4508420"/>
            <a:chOff x="4242" y="3737"/>
            <a:chExt cx="11959" cy="2968"/>
          </a:xfrm>
        </p:grpSpPr>
        <p:sp>
          <p:nvSpPr>
            <p:cNvPr id="68" name="Shape 65"/>
            <p:cNvSpPr/>
            <p:nvPr/>
          </p:nvSpPr>
          <p:spPr>
            <a:xfrm>
              <a:off x="4242" y="3737"/>
              <a:ext cx="11959" cy="2968"/>
            </a:xfrm>
            <a:custGeom>
              <a:avLst/>
              <a:gdLst/>
              <a:ahLst/>
              <a:cxnLst/>
              <a:rect l="l" t="t" r="r" b="b"/>
              <a:pathLst>
                <a:path w="7594123" h="1884912">
                  <a:moveTo>
                    <a:pt x="130737" y="0"/>
                  </a:moveTo>
                  <a:lnTo>
                    <a:pt x="7463386" y="0"/>
                  </a:lnTo>
                  <a:cubicBezTo>
                    <a:pt x="7535590" y="0"/>
                    <a:pt x="7594123" y="58533"/>
                    <a:pt x="7594123" y="130737"/>
                  </a:cubicBezTo>
                  <a:lnTo>
                    <a:pt x="7594123" y="1754174"/>
                  </a:lnTo>
                  <a:cubicBezTo>
                    <a:pt x="7594123" y="1826378"/>
                    <a:pt x="7535590" y="1884912"/>
                    <a:pt x="7463386" y="1884912"/>
                  </a:cubicBezTo>
                  <a:lnTo>
                    <a:pt x="130737" y="1884912"/>
                  </a:lnTo>
                  <a:cubicBezTo>
                    <a:pt x="58533" y="1884912"/>
                    <a:pt x="0" y="1826378"/>
                    <a:pt x="0" y="1754174"/>
                  </a:cubicBezTo>
                  <a:lnTo>
                    <a:pt x="0" y="130737"/>
                  </a:lnTo>
                  <a:cubicBezTo>
                    <a:pt x="0" y="58581"/>
                    <a:pt x="58581" y="0"/>
                    <a:pt x="130737" y="0"/>
                  </a:cubicBezTo>
                  <a:close/>
                </a:path>
              </a:pathLst>
            </a:custGeom>
            <a:solidFill>
              <a:srgbClr val="4A5C6A">
                <a:alpha val="14902"/>
              </a:srgbClr>
            </a:solidFill>
            <a:ln w="12700">
              <a:solidFill>
                <a:srgbClr val="4A5C6A">
                  <a:alpha val="30196"/>
                </a:srgbClr>
              </a:solidFill>
              <a:prstDash val="solid"/>
            </a:ln>
          </p:spPr>
        </p:sp>
        <p:sp>
          <p:nvSpPr>
            <p:cNvPr id="69" name="Text 66"/>
            <p:cNvSpPr/>
            <p:nvPr/>
          </p:nvSpPr>
          <p:spPr>
            <a:xfrm>
              <a:off x="4422" y="4020"/>
              <a:ext cx="11599" cy="54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zh-CN" altLang="en-US" sz="4400" b="1" dirty="0">
                <a:solidFill>
                  <a:srgbClr val="D8A25D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endParaRPr>
            </a:p>
          </p:txBody>
        </p:sp>
        <p:sp>
          <p:nvSpPr>
            <p:cNvPr id="70" name="Text 67"/>
            <p:cNvSpPr/>
            <p:nvPr/>
          </p:nvSpPr>
          <p:spPr>
            <a:xfrm>
              <a:off x="4448" y="4707"/>
              <a:ext cx="11547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4400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为更多场景提供</a:t>
              </a:r>
              <a:endParaRPr lang="en-US" sz="4400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71" name="Shape 68"/>
            <p:cNvSpPr/>
            <p:nvPr/>
          </p:nvSpPr>
          <p:spPr>
            <a:xfrm>
              <a:off x="5331" y="5320"/>
              <a:ext cx="3024" cy="549"/>
            </a:xfrm>
            <a:custGeom>
              <a:avLst/>
              <a:gdLst/>
              <a:ahLst/>
              <a:cxnLst/>
              <a:rect l="l" t="t" r="r" b="b"/>
              <a:pathLst>
                <a:path w="784472" h="348654">
                  <a:moveTo>
                    <a:pt x="43582" y="0"/>
                  </a:moveTo>
                  <a:lnTo>
                    <a:pt x="740890" y="0"/>
                  </a:lnTo>
                  <a:cubicBezTo>
                    <a:pt x="764960" y="0"/>
                    <a:pt x="784472" y="19512"/>
                    <a:pt x="784472" y="43582"/>
                  </a:cubicBezTo>
                  <a:lnTo>
                    <a:pt x="784472" y="305072"/>
                  </a:lnTo>
                  <a:cubicBezTo>
                    <a:pt x="784472" y="329142"/>
                    <a:pt x="764960" y="348654"/>
                    <a:pt x="740890" y="348654"/>
                  </a:cubicBezTo>
                  <a:lnTo>
                    <a:pt x="43582" y="348654"/>
                  </a:lnTo>
                  <a:cubicBezTo>
                    <a:pt x="19512" y="348654"/>
                    <a:pt x="0" y="329142"/>
                    <a:pt x="0" y="305072"/>
                  </a:cubicBezTo>
                  <a:lnTo>
                    <a:pt x="0" y="43582"/>
                  </a:lnTo>
                  <a:cubicBezTo>
                    <a:pt x="0" y="19528"/>
                    <a:pt x="19528" y="0"/>
                    <a:pt x="43582" y="0"/>
                  </a:cubicBezTo>
                  <a:close/>
                </a:path>
              </a:pathLst>
            </a:custGeom>
            <a:solidFill>
              <a:srgbClr val="D8A25D">
                <a:alpha val="20000"/>
              </a:srgbClr>
            </a:solidFill>
          </p:spPr>
        </p:sp>
        <p:sp>
          <p:nvSpPr>
            <p:cNvPr id="72" name="Text 69"/>
            <p:cNvSpPr/>
            <p:nvPr/>
          </p:nvSpPr>
          <p:spPr>
            <a:xfrm>
              <a:off x="5359" y="5320"/>
              <a:ext cx="3065" cy="549"/>
            </a:xfrm>
            <a:prstGeom prst="rect">
              <a:avLst/>
            </a:prstGeom>
            <a:noFill/>
          </p:spPr>
          <p:txBody>
            <a:bodyPr wrap="square" lIns="130745" tIns="43582" rIns="130745" bIns="43582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4400" b="1" dirty="0">
                  <a:solidFill>
                    <a:srgbClr val="D8A25D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可上线</a:t>
              </a:r>
              <a:endParaRPr lang="en-US" sz="44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73" name="Shape 70"/>
            <p:cNvSpPr/>
            <p:nvPr/>
          </p:nvSpPr>
          <p:spPr>
            <a:xfrm>
              <a:off x="8810" y="5324"/>
              <a:ext cx="2997" cy="549"/>
            </a:xfrm>
            <a:custGeom>
              <a:avLst/>
              <a:gdLst/>
              <a:ahLst/>
              <a:cxnLst/>
              <a:rect l="l" t="t" r="r" b="b"/>
              <a:pathLst>
                <a:path w="784472" h="348654">
                  <a:moveTo>
                    <a:pt x="43582" y="0"/>
                  </a:moveTo>
                  <a:lnTo>
                    <a:pt x="740890" y="0"/>
                  </a:lnTo>
                  <a:cubicBezTo>
                    <a:pt x="764960" y="0"/>
                    <a:pt x="784472" y="19512"/>
                    <a:pt x="784472" y="43582"/>
                  </a:cubicBezTo>
                  <a:lnTo>
                    <a:pt x="784472" y="305072"/>
                  </a:lnTo>
                  <a:cubicBezTo>
                    <a:pt x="784472" y="329142"/>
                    <a:pt x="764960" y="348654"/>
                    <a:pt x="740890" y="348654"/>
                  </a:cubicBezTo>
                  <a:lnTo>
                    <a:pt x="43582" y="348654"/>
                  </a:lnTo>
                  <a:cubicBezTo>
                    <a:pt x="19512" y="348654"/>
                    <a:pt x="0" y="329142"/>
                    <a:pt x="0" y="305072"/>
                  </a:cubicBezTo>
                  <a:lnTo>
                    <a:pt x="0" y="43582"/>
                  </a:lnTo>
                  <a:cubicBezTo>
                    <a:pt x="0" y="19528"/>
                    <a:pt x="19528" y="0"/>
                    <a:pt x="43582" y="0"/>
                  </a:cubicBezTo>
                  <a:close/>
                </a:path>
              </a:pathLst>
            </a:custGeom>
            <a:solidFill>
              <a:srgbClr val="D8A25D">
                <a:alpha val="20000"/>
              </a:srgbClr>
            </a:solidFill>
          </p:spPr>
        </p:sp>
        <p:sp>
          <p:nvSpPr>
            <p:cNvPr id="74" name="Text 71"/>
            <p:cNvSpPr/>
            <p:nvPr/>
          </p:nvSpPr>
          <p:spPr>
            <a:xfrm>
              <a:off x="8931" y="5324"/>
              <a:ext cx="2582" cy="549"/>
            </a:xfrm>
            <a:prstGeom prst="rect">
              <a:avLst/>
            </a:prstGeom>
            <a:noFill/>
          </p:spPr>
          <p:txBody>
            <a:bodyPr wrap="square" lIns="130745" tIns="43582" rIns="130745" bIns="43582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4400" b="1" dirty="0">
                  <a:solidFill>
                    <a:srgbClr val="D8A25D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可审计</a:t>
              </a:r>
              <a:endParaRPr lang="en-US" sz="44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75" name="Shape 72"/>
            <p:cNvSpPr/>
            <p:nvPr/>
          </p:nvSpPr>
          <p:spPr>
            <a:xfrm>
              <a:off x="12403" y="5325"/>
              <a:ext cx="2431" cy="549"/>
            </a:xfrm>
            <a:custGeom>
              <a:avLst/>
              <a:gdLst/>
              <a:ahLst/>
              <a:cxnLst/>
              <a:rect l="l" t="t" r="r" b="b"/>
              <a:pathLst>
                <a:path w="784472" h="348654">
                  <a:moveTo>
                    <a:pt x="43582" y="0"/>
                  </a:moveTo>
                  <a:lnTo>
                    <a:pt x="740890" y="0"/>
                  </a:lnTo>
                  <a:cubicBezTo>
                    <a:pt x="764960" y="0"/>
                    <a:pt x="784472" y="19512"/>
                    <a:pt x="784472" y="43582"/>
                  </a:cubicBezTo>
                  <a:lnTo>
                    <a:pt x="784472" y="305072"/>
                  </a:lnTo>
                  <a:cubicBezTo>
                    <a:pt x="784472" y="329142"/>
                    <a:pt x="764960" y="348654"/>
                    <a:pt x="740890" y="348654"/>
                  </a:cubicBezTo>
                  <a:lnTo>
                    <a:pt x="43582" y="348654"/>
                  </a:lnTo>
                  <a:cubicBezTo>
                    <a:pt x="19512" y="348654"/>
                    <a:pt x="0" y="329142"/>
                    <a:pt x="0" y="305072"/>
                  </a:cubicBezTo>
                  <a:lnTo>
                    <a:pt x="0" y="43582"/>
                  </a:lnTo>
                  <a:cubicBezTo>
                    <a:pt x="0" y="19528"/>
                    <a:pt x="19528" y="0"/>
                    <a:pt x="43582" y="0"/>
                  </a:cubicBezTo>
                  <a:close/>
                </a:path>
              </a:pathLst>
            </a:custGeom>
            <a:solidFill>
              <a:srgbClr val="D8A25D">
                <a:alpha val="20000"/>
              </a:srgbClr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76" name="Text 73"/>
            <p:cNvSpPr/>
            <p:nvPr/>
          </p:nvSpPr>
          <p:spPr>
            <a:xfrm>
              <a:off x="12016" y="5325"/>
              <a:ext cx="3255" cy="549"/>
            </a:xfrm>
            <a:prstGeom prst="rect">
              <a:avLst/>
            </a:prstGeom>
            <a:noFill/>
          </p:spPr>
          <p:txBody>
            <a:bodyPr wrap="square" lIns="130745" tIns="43582" rIns="130745" bIns="43582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4400" b="1" dirty="0">
                  <a:solidFill>
                    <a:srgbClr val="D8A25D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可演进</a:t>
              </a:r>
              <a:endParaRPr lang="en-US" sz="440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77" name="Text 74"/>
            <p:cNvSpPr/>
            <p:nvPr/>
          </p:nvSpPr>
          <p:spPr>
            <a:xfrm>
              <a:off x="4456" y="6011"/>
              <a:ext cx="11530" cy="4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4400" dirty="0">
                  <a:solidFill>
                    <a:srgbClr val="6F7D8C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的燃气安全治理能力</a:t>
              </a:r>
              <a:endParaRPr lang="en-US" sz="4400" dirty="0">
                <a:solidFill>
                  <a:srgbClr val="6F7D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</p:grpSp>
      <p:sp>
        <p:nvSpPr>
          <p:cNvPr id="79" name="Text 76"/>
          <p:cNvSpPr/>
          <p:nvPr/>
        </p:nvSpPr>
        <p:spPr>
          <a:xfrm>
            <a:off x="441030" y="6796393"/>
            <a:ext cx="15493319" cy="3050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感谢观看</a:t>
            </a:r>
            <a:endParaRPr lang="en-US" sz="3600" b="1" dirty="0">
              <a:solidFill>
                <a:srgbClr val="E0E2E5"/>
              </a:solidFill>
              <a:latin typeface="阿里妈妈数黑体" pitchFamily="34" charset="-122"/>
              <a:ea typeface="阿里妈妈数黑体" pitchFamily="34" charset="-122"/>
              <a:cs typeface="阿里妈妈数黑体" pitchFamily="34" charset="-120"/>
            </a:endParaRPr>
          </a:p>
        </p:txBody>
      </p:sp>
      <p:sp>
        <p:nvSpPr>
          <p:cNvPr id="80" name="Text 77"/>
          <p:cNvSpPr/>
          <p:nvPr/>
        </p:nvSpPr>
        <p:spPr>
          <a:xfrm>
            <a:off x="462086" y="7537244"/>
            <a:ext cx="15471528" cy="26149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Thank You for Your Attention</a:t>
            </a:r>
            <a:endParaRPr lang="en-US" sz="3600" dirty="0">
              <a:solidFill>
                <a:srgbClr val="6F7D8C"/>
              </a:solidFill>
              <a:latin typeface="Liter" panose="02000503030000020004" pitchFamily="34" charset="0"/>
              <a:ea typeface="Liter" panose="02000503030000020004" pitchFamily="34" charset="-122"/>
              <a:cs typeface="Liter" panose="02000503030000020004" pitchFamily="34" charset="-120"/>
            </a:endParaRPr>
          </a:p>
        </p:txBody>
      </p:sp>
      <p:pic>
        <p:nvPicPr>
          <p:cNvPr id="83" name="图片 82" descr="安燃云字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840" y="821690"/>
            <a:ext cx="7902575" cy="3183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46595" y="7981950"/>
            <a:ext cx="541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李星阳，黄红洲，杨修</a:t>
            </a:r>
            <a:endParaRPr lang="zh-CN" altLang="en-US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0955" y="701337"/>
            <a:ext cx="50096" cy="601146"/>
          </a:xfrm>
          <a:custGeom>
            <a:avLst/>
            <a:gdLst/>
            <a:ahLst/>
            <a:cxnLst/>
            <a:rect l="l" t="t" r="r" b="b"/>
            <a:pathLst>
              <a:path w="50096" h="601146">
                <a:moveTo>
                  <a:pt x="0" y="0"/>
                </a:moveTo>
                <a:lnTo>
                  <a:pt x="50096" y="0"/>
                </a:lnTo>
                <a:lnTo>
                  <a:pt x="50096" y="601146"/>
                </a:lnTo>
                <a:lnTo>
                  <a:pt x="0" y="601146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751433" y="500955"/>
            <a:ext cx="2705159" cy="6011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35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项目概览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51433" y="1152197"/>
            <a:ext cx="2517300" cy="3506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5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7217" y="1909892"/>
            <a:ext cx="6161750" cy="2066441"/>
          </a:xfrm>
          <a:custGeom>
            <a:avLst/>
            <a:gdLst/>
            <a:ahLst/>
            <a:cxnLst/>
            <a:rect l="l" t="t" r="r" b="b"/>
            <a:pathLst>
              <a:path w="6161750" h="2066441">
                <a:moveTo>
                  <a:pt x="150292" y="0"/>
                </a:moveTo>
                <a:lnTo>
                  <a:pt x="6011458" y="0"/>
                </a:lnTo>
                <a:cubicBezTo>
                  <a:pt x="6094462" y="0"/>
                  <a:pt x="6161750" y="67288"/>
                  <a:pt x="6161750" y="150292"/>
                </a:cubicBezTo>
                <a:lnTo>
                  <a:pt x="6161750" y="1916148"/>
                </a:lnTo>
                <a:cubicBezTo>
                  <a:pt x="6161750" y="1999153"/>
                  <a:pt x="6094462" y="2066441"/>
                  <a:pt x="6011458" y="2066441"/>
                </a:cubicBezTo>
                <a:lnTo>
                  <a:pt x="150292" y="2066441"/>
                </a:lnTo>
                <a:cubicBezTo>
                  <a:pt x="67344" y="2066441"/>
                  <a:pt x="0" y="1999097"/>
                  <a:pt x="0" y="1916148"/>
                </a:cubicBezTo>
                <a:lnTo>
                  <a:pt x="0" y="150292"/>
                </a:lnTo>
                <a:cubicBezTo>
                  <a:pt x="0" y="67344"/>
                  <a:pt x="67344" y="0"/>
                  <a:pt x="150292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14052" y="2291871"/>
            <a:ext cx="500955" cy="500955"/>
          </a:xfrm>
          <a:custGeom>
            <a:avLst/>
            <a:gdLst/>
            <a:ahLst/>
            <a:cxnLst/>
            <a:rect l="l" t="t" r="r" b="b"/>
            <a:pathLst>
              <a:path w="500955" h="500955">
                <a:moveTo>
                  <a:pt x="100191" y="0"/>
                </a:moveTo>
                <a:lnTo>
                  <a:pt x="400764" y="0"/>
                </a:lnTo>
                <a:cubicBezTo>
                  <a:pt x="456098" y="0"/>
                  <a:pt x="500955" y="44857"/>
                  <a:pt x="500955" y="100191"/>
                </a:cubicBezTo>
                <a:lnTo>
                  <a:pt x="500955" y="400764"/>
                </a:lnTo>
                <a:cubicBezTo>
                  <a:pt x="500955" y="456098"/>
                  <a:pt x="456098" y="500955"/>
                  <a:pt x="400764" y="500955"/>
                </a:cubicBezTo>
                <a:lnTo>
                  <a:pt x="100191" y="500955"/>
                </a:lnTo>
                <a:cubicBezTo>
                  <a:pt x="44857" y="500955"/>
                  <a:pt x="0" y="456098"/>
                  <a:pt x="0" y="400764"/>
                </a:cubicBezTo>
                <a:lnTo>
                  <a:pt x="0" y="100191"/>
                </a:lnTo>
                <a:cubicBezTo>
                  <a:pt x="0" y="44894"/>
                  <a:pt x="44894" y="0"/>
                  <a:pt x="100191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954946" y="2429633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197251" y="112715"/>
                </a:moveTo>
                <a:cubicBezTo>
                  <a:pt x="197251" y="66058"/>
                  <a:pt x="159372" y="28179"/>
                  <a:pt x="112715" y="28179"/>
                </a:cubicBezTo>
                <a:cubicBezTo>
                  <a:pt x="66058" y="28179"/>
                  <a:pt x="28179" y="66058"/>
                  <a:pt x="28179" y="112715"/>
                </a:cubicBezTo>
                <a:cubicBezTo>
                  <a:pt x="28179" y="159372"/>
                  <a:pt x="66058" y="197251"/>
                  <a:pt x="112715" y="197251"/>
                </a:cubicBezTo>
                <a:cubicBezTo>
                  <a:pt x="159372" y="197251"/>
                  <a:pt x="197251" y="159372"/>
                  <a:pt x="197251" y="112715"/>
                </a:cubicBezTo>
                <a:close/>
                <a:moveTo>
                  <a:pt x="0" y="112715"/>
                </a:moveTo>
                <a:cubicBezTo>
                  <a:pt x="0" y="50506"/>
                  <a:pt x="50506" y="0"/>
                  <a:pt x="112715" y="0"/>
                </a:cubicBezTo>
                <a:cubicBezTo>
                  <a:pt x="174924" y="0"/>
                  <a:pt x="225430" y="50506"/>
                  <a:pt x="225430" y="112715"/>
                </a:cubicBezTo>
                <a:cubicBezTo>
                  <a:pt x="225430" y="174924"/>
                  <a:pt x="174924" y="225430"/>
                  <a:pt x="112715" y="225430"/>
                </a:cubicBezTo>
                <a:cubicBezTo>
                  <a:pt x="50506" y="225430"/>
                  <a:pt x="0" y="174924"/>
                  <a:pt x="0" y="112715"/>
                </a:cubicBezTo>
                <a:close/>
                <a:moveTo>
                  <a:pt x="112715" y="147938"/>
                </a:moveTo>
                <a:cubicBezTo>
                  <a:pt x="132155" y="147938"/>
                  <a:pt x="147938" y="132155"/>
                  <a:pt x="147938" y="112715"/>
                </a:cubicBezTo>
                <a:cubicBezTo>
                  <a:pt x="147938" y="93275"/>
                  <a:pt x="132155" y="77492"/>
                  <a:pt x="112715" y="77492"/>
                </a:cubicBezTo>
                <a:cubicBezTo>
                  <a:pt x="93275" y="77492"/>
                  <a:pt x="77492" y="93275"/>
                  <a:pt x="77492" y="112715"/>
                </a:cubicBezTo>
                <a:cubicBezTo>
                  <a:pt x="77492" y="132155"/>
                  <a:pt x="93275" y="147938"/>
                  <a:pt x="112715" y="147938"/>
                </a:cubicBezTo>
                <a:close/>
                <a:moveTo>
                  <a:pt x="112715" y="49313"/>
                </a:moveTo>
                <a:cubicBezTo>
                  <a:pt x="147708" y="49313"/>
                  <a:pt x="176117" y="77722"/>
                  <a:pt x="176117" y="112715"/>
                </a:cubicBezTo>
                <a:cubicBezTo>
                  <a:pt x="176117" y="147708"/>
                  <a:pt x="147708" y="176117"/>
                  <a:pt x="112715" y="176117"/>
                </a:cubicBezTo>
                <a:cubicBezTo>
                  <a:pt x="77722" y="176117"/>
                  <a:pt x="49313" y="147708"/>
                  <a:pt x="49313" y="112715"/>
                </a:cubicBezTo>
                <a:cubicBezTo>
                  <a:pt x="49313" y="77722"/>
                  <a:pt x="77722" y="49313"/>
                  <a:pt x="112715" y="49313"/>
                </a:cubicBezTo>
                <a:close/>
                <a:moveTo>
                  <a:pt x="98626" y="112715"/>
                </a:moveTo>
                <a:cubicBezTo>
                  <a:pt x="98626" y="104939"/>
                  <a:pt x="104939" y="98626"/>
                  <a:pt x="112715" y="98626"/>
                </a:cubicBezTo>
                <a:cubicBezTo>
                  <a:pt x="120491" y="98626"/>
                  <a:pt x="126804" y="104939"/>
                  <a:pt x="126804" y="112715"/>
                </a:cubicBezTo>
                <a:cubicBezTo>
                  <a:pt x="126804" y="120491"/>
                  <a:pt x="120491" y="126804"/>
                  <a:pt x="112715" y="126804"/>
                </a:cubicBezTo>
                <a:cubicBezTo>
                  <a:pt x="104939" y="126804"/>
                  <a:pt x="98626" y="120491"/>
                  <a:pt x="98626" y="112715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8" name="Text 6"/>
          <p:cNvSpPr/>
          <p:nvPr/>
        </p:nvSpPr>
        <p:spPr>
          <a:xfrm>
            <a:off x="1465294" y="2367014"/>
            <a:ext cx="1878582" cy="3506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项目背景与目标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4052" y="2943112"/>
            <a:ext cx="5648271" cy="651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面向城市与园区燃气运营单位，在存量管网与低成本传感器条件下，形成</a:t>
            </a:r>
            <a:r>
              <a:rPr lang="en-US" sz="15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"更快发现、更准定位、更规范闭环"</a:t>
            </a: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的用气安全能力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7217" y="4239334"/>
            <a:ext cx="6161750" cy="2066441"/>
          </a:xfrm>
          <a:custGeom>
            <a:avLst/>
            <a:gdLst/>
            <a:ahLst/>
            <a:cxnLst/>
            <a:rect l="l" t="t" r="r" b="b"/>
            <a:pathLst>
              <a:path w="6161750" h="2066441">
                <a:moveTo>
                  <a:pt x="150292" y="0"/>
                </a:moveTo>
                <a:lnTo>
                  <a:pt x="6011458" y="0"/>
                </a:lnTo>
                <a:cubicBezTo>
                  <a:pt x="6094462" y="0"/>
                  <a:pt x="6161750" y="67288"/>
                  <a:pt x="6161750" y="150292"/>
                </a:cubicBezTo>
                <a:lnTo>
                  <a:pt x="6161750" y="1916148"/>
                </a:lnTo>
                <a:cubicBezTo>
                  <a:pt x="6161750" y="1999153"/>
                  <a:pt x="6094462" y="2066441"/>
                  <a:pt x="6011458" y="2066441"/>
                </a:cubicBezTo>
                <a:lnTo>
                  <a:pt x="150292" y="2066441"/>
                </a:lnTo>
                <a:cubicBezTo>
                  <a:pt x="67344" y="2066441"/>
                  <a:pt x="0" y="1999097"/>
                  <a:pt x="0" y="1916148"/>
                </a:cubicBezTo>
                <a:lnTo>
                  <a:pt x="0" y="150292"/>
                </a:lnTo>
                <a:cubicBezTo>
                  <a:pt x="0" y="67344"/>
                  <a:pt x="67344" y="0"/>
                  <a:pt x="150292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14052" y="4621313"/>
            <a:ext cx="500955" cy="500955"/>
          </a:xfrm>
          <a:custGeom>
            <a:avLst/>
            <a:gdLst/>
            <a:ahLst/>
            <a:cxnLst/>
            <a:rect l="l" t="t" r="r" b="b"/>
            <a:pathLst>
              <a:path w="500955" h="500955">
                <a:moveTo>
                  <a:pt x="100191" y="0"/>
                </a:moveTo>
                <a:lnTo>
                  <a:pt x="400764" y="0"/>
                </a:lnTo>
                <a:cubicBezTo>
                  <a:pt x="456098" y="0"/>
                  <a:pt x="500955" y="44857"/>
                  <a:pt x="500955" y="100191"/>
                </a:cubicBezTo>
                <a:lnTo>
                  <a:pt x="500955" y="400764"/>
                </a:lnTo>
                <a:cubicBezTo>
                  <a:pt x="500955" y="456098"/>
                  <a:pt x="456098" y="500955"/>
                  <a:pt x="400764" y="500955"/>
                </a:cubicBezTo>
                <a:lnTo>
                  <a:pt x="100191" y="500955"/>
                </a:lnTo>
                <a:cubicBezTo>
                  <a:pt x="44857" y="500955"/>
                  <a:pt x="0" y="456098"/>
                  <a:pt x="0" y="400764"/>
                </a:cubicBezTo>
                <a:lnTo>
                  <a:pt x="0" y="100191"/>
                </a:lnTo>
                <a:cubicBezTo>
                  <a:pt x="0" y="44894"/>
                  <a:pt x="44894" y="0"/>
                  <a:pt x="100191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926767" y="4759076"/>
            <a:ext cx="281787" cy="225430"/>
          </a:xfrm>
          <a:custGeom>
            <a:avLst/>
            <a:gdLst/>
            <a:ahLst/>
            <a:cxnLst/>
            <a:rect l="l" t="t" r="r" b="b"/>
            <a:pathLst>
              <a:path w="281787" h="225430">
                <a:moveTo>
                  <a:pt x="140894" y="7045"/>
                </a:moveTo>
                <a:cubicBezTo>
                  <a:pt x="166166" y="7045"/>
                  <a:pt x="186684" y="27563"/>
                  <a:pt x="186684" y="52835"/>
                </a:cubicBezTo>
                <a:cubicBezTo>
                  <a:pt x="186684" y="78108"/>
                  <a:pt x="166166" y="98626"/>
                  <a:pt x="140894" y="98626"/>
                </a:cubicBezTo>
                <a:cubicBezTo>
                  <a:pt x="115621" y="98626"/>
                  <a:pt x="95103" y="78108"/>
                  <a:pt x="95103" y="52835"/>
                </a:cubicBezTo>
                <a:cubicBezTo>
                  <a:pt x="95103" y="27563"/>
                  <a:pt x="115621" y="7045"/>
                  <a:pt x="140894" y="7045"/>
                </a:cubicBezTo>
                <a:close/>
                <a:moveTo>
                  <a:pt x="42268" y="38746"/>
                </a:moveTo>
                <a:cubicBezTo>
                  <a:pt x="59764" y="38746"/>
                  <a:pt x="73969" y="52951"/>
                  <a:pt x="73969" y="70447"/>
                </a:cubicBezTo>
                <a:cubicBezTo>
                  <a:pt x="73969" y="87943"/>
                  <a:pt x="59764" y="102148"/>
                  <a:pt x="42268" y="102148"/>
                </a:cubicBezTo>
                <a:cubicBezTo>
                  <a:pt x="24772" y="102148"/>
                  <a:pt x="10567" y="87943"/>
                  <a:pt x="10567" y="70447"/>
                </a:cubicBezTo>
                <a:cubicBezTo>
                  <a:pt x="10567" y="52951"/>
                  <a:pt x="24772" y="38746"/>
                  <a:pt x="42268" y="38746"/>
                </a:cubicBezTo>
                <a:close/>
                <a:moveTo>
                  <a:pt x="0" y="183162"/>
                </a:moveTo>
                <a:cubicBezTo>
                  <a:pt x="0" y="152033"/>
                  <a:pt x="25229" y="126804"/>
                  <a:pt x="56357" y="126804"/>
                </a:cubicBezTo>
                <a:cubicBezTo>
                  <a:pt x="61993" y="126804"/>
                  <a:pt x="67453" y="127641"/>
                  <a:pt x="72604" y="129182"/>
                </a:cubicBezTo>
                <a:cubicBezTo>
                  <a:pt x="58119" y="145385"/>
                  <a:pt x="49313" y="166783"/>
                  <a:pt x="49313" y="190206"/>
                </a:cubicBezTo>
                <a:lnTo>
                  <a:pt x="49313" y="197251"/>
                </a:lnTo>
                <a:cubicBezTo>
                  <a:pt x="49313" y="202270"/>
                  <a:pt x="50369" y="207026"/>
                  <a:pt x="52263" y="211341"/>
                </a:cubicBezTo>
                <a:lnTo>
                  <a:pt x="14089" y="211341"/>
                </a:lnTo>
                <a:cubicBezTo>
                  <a:pt x="6296" y="211341"/>
                  <a:pt x="0" y="205044"/>
                  <a:pt x="0" y="197251"/>
                </a:cubicBezTo>
                <a:lnTo>
                  <a:pt x="0" y="183162"/>
                </a:lnTo>
                <a:close/>
                <a:moveTo>
                  <a:pt x="229525" y="211341"/>
                </a:moveTo>
                <a:cubicBezTo>
                  <a:pt x="231418" y="207026"/>
                  <a:pt x="232475" y="202270"/>
                  <a:pt x="232475" y="197251"/>
                </a:cubicBezTo>
                <a:lnTo>
                  <a:pt x="232475" y="190206"/>
                </a:lnTo>
                <a:cubicBezTo>
                  <a:pt x="232475" y="166783"/>
                  <a:pt x="223669" y="145385"/>
                  <a:pt x="209183" y="129182"/>
                </a:cubicBezTo>
                <a:cubicBezTo>
                  <a:pt x="214335" y="127641"/>
                  <a:pt x="219794" y="126804"/>
                  <a:pt x="225430" y="126804"/>
                </a:cubicBezTo>
                <a:cubicBezTo>
                  <a:pt x="256559" y="126804"/>
                  <a:pt x="281787" y="152033"/>
                  <a:pt x="281787" y="183162"/>
                </a:cubicBezTo>
                <a:lnTo>
                  <a:pt x="281787" y="197251"/>
                </a:lnTo>
                <a:cubicBezTo>
                  <a:pt x="281787" y="205044"/>
                  <a:pt x="275491" y="211341"/>
                  <a:pt x="267698" y="211341"/>
                </a:cubicBezTo>
                <a:lnTo>
                  <a:pt x="229525" y="211341"/>
                </a:lnTo>
                <a:close/>
                <a:moveTo>
                  <a:pt x="207818" y="70447"/>
                </a:moveTo>
                <a:cubicBezTo>
                  <a:pt x="207818" y="52951"/>
                  <a:pt x="222023" y="38746"/>
                  <a:pt x="239519" y="38746"/>
                </a:cubicBezTo>
                <a:cubicBezTo>
                  <a:pt x="257016" y="38746"/>
                  <a:pt x="271220" y="52951"/>
                  <a:pt x="271220" y="70447"/>
                </a:cubicBezTo>
                <a:cubicBezTo>
                  <a:pt x="271220" y="87943"/>
                  <a:pt x="257016" y="102148"/>
                  <a:pt x="239519" y="102148"/>
                </a:cubicBezTo>
                <a:cubicBezTo>
                  <a:pt x="222023" y="102148"/>
                  <a:pt x="207818" y="87943"/>
                  <a:pt x="207818" y="70447"/>
                </a:cubicBezTo>
                <a:close/>
                <a:moveTo>
                  <a:pt x="70447" y="190206"/>
                </a:moveTo>
                <a:cubicBezTo>
                  <a:pt x="70447" y="151285"/>
                  <a:pt x="101972" y="119760"/>
                  <a:pt x="140894" y="119760"/>
                </a:cubicBezTo>
                <a:cubicBezTo>
                  <a:pt x="179816" y="119760"/>
                  <a:pt x="211341" y="151285"/>
                  <a:pt x="211341" y="190206"/>
                </a:cubicBezTo>
                <a:lnTo>
                  <a:pt x="211341" y="197251"/>
                </a:lnTo>
                <a:cubicBezTo>
                  <a:pt x="211341" y="205044"/>
                  <a:pt x="205044" y="211341"/>
                  <a:pt x="197251" y="211341"/>
                </a:cubicBezTo>
                <a:lnTo>
                  <a:pt x="84536" y="211341"/>
                </a:lnTo>
                <a:cubicBezTo>
                  <a:pt x="76743" y="211341"/>
                  <a:pt x="70447" y="205044"/>
                  <a:pt x="70447" y="197251"/>
                </a:cubicBezTo>
                <a:lnTo>
                  <a:pt x="70447" y="190206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13" name="Text 11"/>
          <p:cNvSpPr/>
          <p:nvPr/>
        </p:nvSpPr>
        <p:spPr>
          <a:xfrm>
            <a:off x="1465294" y="4696456"/>
            <a:ext cx="1377627" cy="3506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团队与分工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14052" y="5272555"/>
            <a:ext cx="5648271" cy="651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3人团队（李星阳、杨修、黄红洲）</a:t>
            </a:r>
            <a:endParaRPr lang="en-US" sz="158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覆盖算法、前端、后端全栈开发，高效协作完成项目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7217" y="6568777"/>
            <a:ext cx="6161750" cy="2066441"/>
          </a:xfrm>
          <a:custGeom>
            <a:avLst/>
            <a:gdLst/>
            <a:ahLst/>
            <a:cxnLst/>
            <a:rect l="l" t="t" r="r" b="b"/>
            <a:pathLst>
              <a:path w="6161750" h="2066441">
                <a:moveTo>
                  <a:pt x="150292" y="0"/>
                </a:moveTo>
                <a:lnTo>
                  <a:pt x="6011458" y="0"/>
                </a:lnTo>
                <a:cubicBezTo>
                  <a:pt x="6094462" y="0"/>
                  <a:pt x="6161750" y="67288"/>
                  <a:pt x="6161750" y="150292"/>
                </a:cubicBezTo>
                <a:lnTo>
                  <a:pt x="6161750" y="1916148"/>
                </a:lnTo>
                <a:cubicBezTo>
                  <a:pt x="6161750" y="1999153"/>
                  <a:pt x="6094462" y="2066441"/>
                  <a:pt x="6011458" y="2066441"/>
                </a:cubicBezTo>
                <a:lnTo>
                  <a:pt x="150292" y="2066441"/>
                </a:lnTo>
                <a:cubicBezTo>
                  <a:pt x="67344" y="2066441"/>
                  <a:pt x="0" y="1999097"/>
                  <a:pt x="0" y="1916148"/>
                </a:cubicBezTo>
                <a:lnTo>
                  <a:pt x="0" y="150292"/>
                </a:lnTo>
                <a:cubicBezTo>
                  <a:pt x="0" y="67344"/>
                  <a:pt x="67344" y="0"/>
                  <a:pt x="150292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14052" y="6950755"/>
            <a:ext cx="500955" cy="500955"/>
          </a:xfrm>
          <a:custGeom>
            <a:avLst/>
            <a:gdLst/>
            <a:ahLst/>
            <a:cxnLst/>
            <a:rect l="l" t="t" r="r" b="b"/>
            <a:pathLst>
              <a:path w="500955" h="500955">
                <a:moveTo>
                  <a:pt x="100191" y="0"/>
                </a:moveTo>
                <a:lnTo>
                  <a:pt x="400764" y="0"/>
                </a:lnTo>
                <a:cubicBezTo>
                  <a:pt x="456098" y="0"/>
                  <a:pt x="500955" y="44857"/>
                  <a:pt x="500955" y="100191"/>
                </a:cubicBezTo>
                <a:lnTo>
                  <a:pt x="500955" y="400764"/>
                </a:lnTo>
                <a:cubicBezTo>
                  <a:pt x="500955" y="456098"/>
                  <a:pt x="456098" y="500955"/>
                  <a:pt x="400764" y="500955"/>
                </a:cubicBezTo>
                <a:lnTo>
                  <a:pt x="100191" y="500955"/>
                </a:lnTo>
                <a:cubicBezTo>
                  <a:pt x="44857" y="500955"/>
                  <a:pt x="0" y="456098"/>
                  <a:pt x="0" y="400764"/>
                </a:cubicBezTo>
                <a:lnTo>
                  <a:pt x="0" y="100191"/>
                </a:lnTo>
                <a:cubicBezTo>
                  <a:pt x="0" y="44894"/>
                  <a:pt x="44894" y="0"/>
                  <a:pt x="100191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940857" y="7088518"/>
            <a:ext cx="253609" cy="225430"/>
          </a:xfrm>
          <a:custGeom>
            <a:avLst/>
            <a:gdLst/>
            <a:ahLst/>
            <a:cxnLst/>
            <a:rect l="l" t="t" r="r" b="b"/>
            <a:pathLst>
              <a:path w="253609" h="225430">
                <a:moveTo>
                  <a:pt x="98670" y="42752"/>
                </a:moveTo>
                <a:lnTo>
                  <a:pt x="98670" y="64591"/>
                </a:lnTo>
                <a:lnTo>
                  <a:pt x="98890" y="64811"/>
                </a:lnTo>
                <a:cubicBezTo>
                  <a:pt x="101752" y="28531"/>
                  <a:pt x="132088" y="0"/>
                  <a:pt x="169116" y="0"/>
                </a:cubicBezTo>
                <a:cubicBezTo>
                  <a:pt x="177966" y="0"/>
                  <a:pt x="186464" y="1629"/>
                  <a:pt x="194257" y="4623"/>
                </a:cubicBezTo>
                <a:cubicBezTo>
                  <a:pt x="198660" y="6296"/>
                  <a:pt x="199453" y="11888"/>
                  <a:pt x="196150" y="15234"/>
                </a:cubicBezTo>
                <a:lnTo>
                  <a:pt x="157096" y="54288"/>
                </a:lnTo>
                <a:cubicBezTo>
                  <a:pt x="155776" y="55609"/>
                  <a:pt x="155027" y="57414"/>
                  <a:pt x="155027" y="59263"/>
                </a:cubicBezTo>
                <a:lnTo>
                  <a:pt x="155027" y="77492"/>
                </a:lnTo>
                <a:cubicBezTo>
                  <a:pt x="155027" y="81366"/>
                  <a:pt x="158197" y="84536"/>
                  <a:pt x="162072" y="84536"/>
                </a:cubicBezTo>
                <a:lnTo>
                  <a:pt x="180300" y="84536"/>
                </a:lnTo>
                <a:cubicBezTo>
                  <a:pt x="182149" y="84536"/>
                  <a:pt x="183954" y="83788"/>
                  <a:pt x="185275" y="82467"/>
                </a:cubicBezTo>
                <a:lnTo>
                  <a:pt x="224329" y="43413"/>
                </a:lnTo>
                <a:cubicBezTo>
                  <a:pt x="227675" y="40067"/>
                  <a:pt x="233267" y="40903"/>
                  <a:pt x="234940" y="45306"/>
                </a:cubicBezTo>
                <a:cubicBezTo>
                  <a:pt x="237934" y="53099"/>
                  <a:pt x="239563" y="61597"/>
                  <a:pt x="239563" y="70447"/>
                </a:cubicBezTo>
                <a:cubicBezTo>
                  <a:pt x="239563" y="97129"/>
                  <a:pt x="224725" y="120376"/>
                  <a:pt x="202799" y="132308"/>
                </a:cubicBezTo>
                <a:lnTo>
                  <a:pt x="238683" y="168192"/>
                </a:lnTo>
                <a:cubicBezTo>
                  <a:pt x="246916" y="176425"/>
                  <a:pt x="246916" y="189810"/>
                  <a:pt x="238683" y="198088"/>
                </a:cubicBezTo>
                <a:lnTo>
                  <a:pt x="212221" y="224549"/>
                </a:lnTo>
                <a:cubicBezTo>
                  <a:pt x="203988" y="232783"/>
                  <a:pt x="190603" y="232783"/>
                  <a:pt x="182325" y="224549"/>
                </a:cubicBezTo>
                <a:lnTo>
                  <a:pt x="126848" y="169072"/>
                </a:lnTo>
                <a:cubicBezTo>
                  <a:pt x="114784" y="157008"/>
                  <a:pt x="112055" y="139177"/>
                  <a:pt x="118703" y="124471"/>
                </a:cubicBezTo>
                <a:lnTo>
                  <a:pt x="78768" y="84536"/>
                </a:lnTo>
                <a:lnTo>
                  <a:pt x="56930" y="84536"/>
                </a:lnTo>
                <a:cubicBezTo>
                  <a:pt x="52219" y="84536"/>
                  <a:pt x="47816" y="82203"/>
                  <a:pt x="45218" y="78284"/>
                </a:cubicBezTo>
                <a:lnTo>
                  <a:pt x="10303" y="25933"/>
                </a:lnTo>
                <a:cubicBezTo>
                  <a:pt x="8454" y="23159"/>
                  <a:pt x="8806" y="19417"/>
                  <a:pt x="11183" y="17039"/>
                </a:cubicBezTo>
                <a:lnTo>
                  <a:pt x="31173" y="-2950"/>
                </a:lnTo>
                <a:cubicBezTo>
                  <a:pt x="33550" y="-5328"/>
                  <a:pt x="37249" y="-5680"/>
                  <a:pt x="40067" y="-3831"/>
                </a:cubicBezTo>
                <a:lnTo>
                  <a:pt x="92417" y="31041"/>
                </a:lnTo>
                <a:cubicBezTo>
                  <a:pt x="96336" y="33638"/>
                  <a:pt x="98670" y="38041"/>
                  <a:pt x="98670" y="42752"/>
                </a:cubicBezTo>
                <a:close/>
                <a:moveTo>
                  <a:pt x="94927" y="130591"/>
                </a:moveTo>
                <a:cubicBezTo>
                  <a:pt x="92153" y="146882"/>
                  <a:pt x="95984" y="164097"/>
                  <a:pt x="106551" y="177878"/>
                </a:cubicBezTo>
                <a:lnTo>
                  <a:pt x="64723" y="219662"/>
                </a:lnTo>
                <a:cubicBezTo>
                  <a:pt x="52351" y="232034"/>
                  <a:pt x="32273" y="232034"/>
                  <a:pt x="19901" y="219662"/>
                </a:cubicBezTo>
                <a:cubicBezTo>
                  <a:pt x="7529" y="207290"/>
                  <a:pt x="7529" y="187212"/>
                  <a:pt x="19901" y="174840"/>
                </a:cubicBezTo>
                <a:lnTo>
                  <a:pt x="79517" y="115225"/>
                </a:lnTo>
                <a:lnTo>
                  <a:pt x="94927" y="130635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18" name="Text 16"/>
          <p:cNvSpPr/>
          <p:nvPr/>
        </p:nvSpPr>
        <p:spPr>
          <a:xfrm>
            <a:off x="1465294" y="7025898"/>
            <a:ext cx="1628105" cy="3506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技术栈与架构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14052" y="7601997"/>
            <a:ext cx="5648271" cy="6512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 + FastAPI + uni-app + Leaflet WebGIS，	</a:t>
            </a:r>
            <a:endParaRPr lang="en-US" sz="158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三层架构设计，支持从仿真到真实设备接入的可演进设计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986957" y="1909892"/>
            <a:ext cx="8754194" cy="2066441"/>
          </a:xfrm>
          <a:custGeom>
            <a:avLst/>
            <a:gdLst/>
            <a:ahLst/>
            <a:cxnLst/>
            <a:rect l="l" t="t" r="r" b="b"/>
            <a:pathLst>
              <a:path w="8754194" h="2066441">
                <a:moveTo>
                  <a:pt x="150292" y="0"/>
                </a:moveTo>
                <a:lnTo>
                  <a:pt x="8603902" y="0"/>
                </a:lnTo>
                <a:cubicBezTo>
                  <a:pt x="8686906" y="0"/>
                  <a:pt x="8754194" y="67288"/>
                  <a:pt x="8754194" y="150292"/>
                </a:cubicBezTo>
                <a:lnTo>
                  <a:pt x="8754194" y="1916148"/>
                </a:lnTo>
                <a:cubicBezTo>
                  <a:pt x="8754194" y="1999153"/>
                  <a:pt x="8686906" y="2066441"/>
                  <a:pt x="8603902" y="2066441"/>
                </a:cubicBezTo>
                <a:lnTo>
                  <a:pt x="150292" y="2066441"/>
                </a:lnTo>
                <a:cubicBezTo>
                  <a:pt x="67344" y="2066441"/>
                  <a:pt x="0" y="1999097"/>
                  <a:pt x="0" y="1916148"/>
                </a:cubicBezTo>
                <a:lnTo>
                  <a:pt x="0" y="150292"/>
                </a:lnTo>
                <a:cubicBezTo>
                  <a:pt x="0" y="67344"/>
                  <a:pt x="67344" y="0"/>
                  <a:pt x="150292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293792" y="2216727"/>
            <a:ext cx="500955" cy="500955"/>
          </a:xfrm>
          <a:custGeom>
            <a:avLst/>
            <a:gdLst/>
            <a:ahLst/>
            <a:cxnLst/>
            <a:rect l="l" t="t" r="r" b="b"/>
            <a:pathLst>
              <a:path w="500955" h="500955">
                <a:moveTo>
                  <a:pt x="100191" y="0"/>
                </a:moveTo>
                <a:lnTo>
                  <a:pt x="400764" y="0"/>
                </a:lnTo>
                <a:cubicBezTo>
                  <a:pt x="456098" y="0"/>
                  <a:pt x="500955" y="44857"/>
                  <a:pt x="500955" y="100191"/>
                </a:cubicBezTo>
                <a:lnTo>
                  <a:pt x="500955" y="400764"/>
                </a:lnTo>
                <a:cubicBezTo>
                  <a:pt x="500955" y="456098"/>
                  <a:pt x="456098" y="500955"/>
                  <a:pt x="400764" y="500955"/>
                </a:cubicBezTo>
                <a:lnTo>
                  <a:pt x="100191" y="500955"/>
                </a:lnTo>
                <a:cubicBezTo>
                  <a:pt x="44857" y="500955"/>
                  <a:pt x="0" y="456098"/>
                  <a:pt x="0" y="400764"/>
                </a:cubicBezTo>
                <a:lnTo>
                  <a:pt x="0" y="100191"/>
                </a:lnTo>
                <a:cubicBezTo>
                  <a:pt x="0" y="44894"/>
                  <a:pt x="44894" y="0"/>
                  <a:pt x="100191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7434686" y="2354490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28179" y="14089"/>
                </a:moveTo>
                <a:cubicBezTo>
                  <a:pt x="12636" y="14089"/>
                  <a:pt x="0" y="26726"/>
                  <a:pt x="0" y="42268"/>
                </a:cubicBezTo>
                <a:lnTo>
                  <a:pt x="0" y="154983"/>
                </a:lnTo>
                <a:cubicBezTo>
                  <a:pt x="0" y="170525"/>
                  <a:pt x="12636" y="183162"/>
                  <a:pt x="28179" y="183162"/>
                </a:cubicBezTo>
                <a:lnTo>
                  <a:pt x="91581" y="183162"/>
                </a:lnTo>
                <a:lnTo>
                  <a:pt x="84536" y="204296"/>
                </a:lnTo>
                <a:lnTo>
                  <a:pt x="52835" y="204296"/>
                </a:lnTo>
                <a:cubicBezTo>
                  <a:pt x="46979" y="204296"/>
                  <a:pt x="42268" y="209007"/>
                  <a:pt x="42268" y="214863"/>
                </a:cubicBezTo>
                <a:cubicBezTo>
                  <a:pt x="42268" y="220719"/>
                  <a:pt x="46979" y="225430"/>
                  <a:pt x="52835" y="225430"/>
                </a:cubicBezTo>
                <a:lnTo>
                  <a:pt x="172595" y="225430"/>
                </a:lnTo>
                <a:cubicBezTo>
                  <a:pt x="178451" y="225430"/>
                  <a:pt x="183162" y="220719"/>
                  <a:pt x="183162" y="214863"/>
                </a:cubicBezTo>
                <a:cubicBezTo>
                  <a:pt x="183162" y="209007"/>
                  <a:pt x="178451" y="204296"/>
                  <a:pt x="172595" y="204296"/>
                </a:cubicBezTo>
                <a:lnTo>
                  <a:pt x="140894" y="204296"/>
                </a:lnTo>
                <a:lnTo>
                  <a:pt x="133849" y="183162"/>
                </a:lnTo>
                <a:lnTo>
                  <a:pt x="197251" y="183162"/>
                </a:lnTo>
                <a:cubicBezTo>
                  <a:pt x="212793" y="183162"/>
                  <a:pt x="225430" y="170525"/>
                  <a:pt x="225430" y="154983"/>
                </a:cubicBezTo>
                <a:lnTo>
                  <a:pt x="225430" y="42268"/>
                </a:lnTo>
                <a:cubicBezTo>
                  <a:pt x="225430" y="26726"/>
                  <a:pt x="212793" y="14089"/>
                  <a:pt x="197251" y="14089"/>
                </a:cubicBezTo>
                <a:lnTo>
                  <a:pt x="28179" y="14089"/>
                </a:lnTo>
                <a:close/>
                <a:moveTo>
                  <a:pt x="42268" y="42268"/>
                </a:moveTo>
                <a:lnTo>
                  <a:pt x="183162" y="42268"/>
                </a:lnTo>
                <a:cubicBezTo>
                  <a:pt x="190955" y="42268"/>
                  <a:pt x="197251" y="48564"/>
                  <a:pt x="197251" y="56357"/>
                </a:cubicBezTo>
                <a:lnTo>
                  <a:pt x="197251" y="126804"/>
                </a:lnTo>
                <a:cubicBezTo>
                  <a:pt x="197251" y="134597"/>
                  <a:pt x="190955" y="140894"/>
                  <a:pt x="183162" y="140894"/>
                </a:cubicBezTo>
                <a:lnTo>
                  <a:pt x="42268" y="140894"/>
                </a:lnTo>
                <a:cubicBezTo>
                  <a:pt x="34475" y="140894"/>
                  <a:pt x="28179" y="134597"/>
                  <a:pt x="28179" y="126804"/>
                </a:cubicBezTo>
                <a:lnTo>
                  <a:pt x="28179" y="56357"/>
                </a:lnTo>
                <a:cubicBezTo>
                  <a:pt x="28179" y="48564"/>
                  <a:pt x="34475" y="42268"/>
                  <a:pt x="42268" y="42268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3" name="Text 21"/>
          <p:cNvSpPr/>
          <p:nvPr/>
        </p:nvSpPr>
        <p:spPr>
          <a:xfrm>
            <a:off x="7945034" y="2291871"/>
            <a:ext cx="1628105" cy="3506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系统功能展示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293792" y="3018256"/>
            <a:ext cx="100191" cy="100191"/>
          </a:xfrm>
          <a:custGeom>
            <a:avLst/>
            <a:gdLst/>
            <a:ahLst/>
            <a:cxnLst/>
            <a:rect l="l" t="t" r="r" b="b"/>
            <a:pathLst>
              <a:path w="100191" h="100191">
                <a:moveTo>
                  <a:pt x="50096" y="0"/>
                </a:moveTo>
                <a:lnTo>
                  <a:pt x="50096" y="0"/>
                </a:lnTo>
                <a:cubicBezTo>
                  <a:pt x="77744" y="0"/>
                  <a:pt x="100191" y="22447"/>
                  <a:pt x="100191" y="50096"/>
                </a:cubicBezTo>
                <a:lnTo>
                  <a:pt x="100191" y="50096"/>
                </a:lnTo>
                <a:cubicBezTo>
                  <a:pt x="100191" y="77744"/>
                  <a:pt x="77744" y="100191"/>
                  <a:pt x="50096" y="100191"/>
                </a:cubicBezTo>
                <a:lnTo>
                  <a:pt x="50096" y="100191"/>
                </a:lnTo>
                <a:cubicBezTo>
                  <a:pt x="22447" y="100191"/>
                  <a:pt x="0" y="77744"/>
                  <a:pt x="0" y="50096"/>
                </a:cubicBezTo>
                <a:lnTo>
                  <a:pt x="0" y="50096"/>
                </a:lnTo>
                <a:cubicBezTo>
                  <a:pt x="0" y="22447"/>
                  <a:pt x="22447" y="0"/>
                  <a:pt x="5009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5" name="Text 23"/>
          <p:cNvSpPr/>
          <p:nvPr/>
        </p:nvSpPr>
        <p:spPr>
          <a:xfrm>
            <a:off x="7544270" y="2918065"/>
            <a:ext cx="7990237" cy="3005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8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B端Web运维管理端+</a:t>
            </a:r>
            <a:r>
              <a:rPr lang="zh-CN" altLang="en-US" sz="158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移动端</a:t>
            </a:r>
            <a:r>
              <a:rPr lang="en-US" sz="158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态势总览、告警管理、工单流转、设备管理、报表统计</a:t>
            </a:r>
            <a:r>
              <a:rPr lang="zh-CN" alt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，现场处置</a:t>
            </a:r>
            <a:endParaRPr lang="zh-CN" altLang="en-US" sz="158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7293792" y="3469116"/>
            <a:ext cx="100191" cy="100191"/>
          </a:xfrm>
          <a:custGeom>
            <a:avLst/>
            <a:gdLst/>
            <a:ahLst/>
            <a:cxnLst/>
            <a:rect l="l" t="t" r="r" b="b"/>
            <a:pathLst>
              <a:path w="100191" h="100191">
                <a:moveTo>
                  <a:pt x="50096" y="0"/>
                </a:moveTo>
                <a:lnTo>
                  <a:pt x="50096" y="0"/>
                </a:lnTo>
                <a:cubicBezTo>
                  <a:pt x="77744" y="0"/>
                  <a:pt x="100191" y="22447"/>
                  <a:pt x="100191" y="50096"/>
                </a:cubicBezTo>
                <a:lnTo>
                  <a:pt x="100191" y="50096"/>
                </a:lnTo>
                <a:cubicBezTo>
                  <a:pt x="100191" y="77744"/>
                  <a:pt x="77744" y="100191"/>
                  <a:pt x="50096" y="100191"/>
                </a:cubicBezTo>
                <a:lnTo>
                  <a:pt x="50096" y="100191"/>
                </a:lnTo>
                <a:cubicBezTo>
                  <a:pt x="22447" y="100191"/>
                  <a:pt x="0" y="77744"/>
                  <a:pt x="0" y="50096"/>
                </a:cubicBezTo>
                <a:lnTo>
                  <a:pt x="0" y="50096"/>
                </a:lnTo>
                <a:cubicBezTo>
                  <a:pt x="0" y="22447"/>
                  <a:pt x="22447" y="0"/>
                  <a:pt x="5009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7" name="Text 25"/>
          <p:cNvSpPr/>
          <p:nvPr/>
        </p:nvSpPr>
        <p:spPr>
          <a:xfrm>
            <a:off x="7544270" y="3368924"/>
            <a:ext cx="7990237" cy="3005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8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C端居民移动端：</a:t>
            </a: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异味快报、安全体检、异常提醒、用气趋势、自动抄表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986957" y="4239334"/>
            <a:ext cx="8754194" cy="2066441"/>
          </a:xfrm>
          <a:custGeom>
            <a:avLst/>
            <a:gdLst/>
            <a:ahLst/>
            <a:cxnLst/>
            <a:rect l="l" t="t" r="r" b="b"/>
            <a:pathLst>
              <a:path w="8754194" h="2066441">
                <a:moveTo>
                  <a:pt x="150292" y="0"/>
                </a:moveTo>
                <a:lnTo>
                  <a:pt x="8603902" y="0"/>
                </a:lnTo>
                <a:cubicBezTo>
                  <a:pt x="8686906" y="0"/>
                  <a:pt x="8754194" y="67288"/>
                  <a:pt x="8754194" y="150292"/>
                </a:cubicBezTo>
                <a:lnTo>
                  <a:pt x="8754194" y="1916148"/>
                </a:lnTo>
                <a:cubicBezTo>
                  <a:pt x="8754194" y="1999153"/>
                  <a:pt x="8686906" y="2066441"/>
                  <a:pt x="8603902" y="2066441"/>
                </a:cubicBezTo>
                <a:lnTo>
                  <a:pt x="150292" y="2066441"/>
                </a:lnTo>
                <a:cubicBezTo>
                  <a:pt x="67344" y="2066441"/>
                  <a:pt x="0" y="1999097"/>
                  <a:pt x="0" y="1916148"/>
                </a:cubicBezTo>
                <a:lnTo>
                  <a:pt x="0" y="150292"/>
                </a:lnTo>
                <a:cubicBezTo>
                  <a:pt x="0" y="67344"/>
                  <a:pt x="67344" y="0"/>
                  <a:pt x="150292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293792" y="4546169"/>
            <a:ext cx="500955" cy="500955"/>
          </a:xfrm>
          <a:custGeom>
            <a:avLst/>
            <a:gdLst/>
            <a:ahLst/>
            <a:cxnLst/>
            <a:rect l="l" t="t" r="r" b="b"/>
            <a:pathLst>
              <a:path w="500955" h="500955">
                <a:moveTo>
                  <a:pt x="100191" y="0"/>
                </a:moveTo>
                <a:lnTo>
                  <a:pt x="400764" y="0"/>
                </a:lnTo>
                <a:cubicBezTo>
                  <a:pt x="456098" y="0"/>
                  <a:pt x="500955" y="44857"/>
                  <a:pt x="500955" y="100191"/>
                </a:cubicBezTo>
                <a:lnTo>
                  <a:pt x="500955" y="400764"/>
                </a:lnTo>
                <a:cubicBezTo>
                  <a:pt x="500955" y="456098"/>
                  <a:pt x="456098" y="500955"/>
                  <a:pt x="400764" y="500955"/>
                </a:cubicBezTo>
                <a:lnTo>
                  <a:pt x="100191" y="500955"/>
                </a:lnTo>
                <a:cubicBezTo>
                  <a:pt x="44857" y="500955"/>
                  <a:pt x="0" y="456098"/>
                  <a:pt x="0" y="400764"/>
                </a:cubicBezTo>
                <a:lnTo>
                  <a:pt x="0" y="100191"/>
                </a:lnTo>
                <a:cubicBezTo>
                  <a:pt x="0" y="44894"/>
                  <a:pt x="44894" y="0"/>
                  <a:pt x="100191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7462864" y="4683932"/>
            <a:ext cx="169072" cy="225430"/>
          </a:xfrm>
          <a:custGeom>
            <a:avLst/>
            <a:gdLst/>
            <a:ahLst/>
            <a:cxnLst/>
            <a:rect l="l" t="t" r="r" b="b"/>
            <a:pathLst>
              <a:path w="169072" h="225430">
                <a:moveTo>
                  <a:pt x="128962" y="169072"/>
                </a:moveTo>
                <a:cubicBezTo>
                  <a:pt x="132176" y="159254"/>
                  <a:pt x="138604" y="150360"/>
                  <a:pt x="145869" y="142699"/>
                </a:cubicBezTo>
                <a:cubicBezTo>
                  <a:pt x="160267" y="127553"/>
                  <a:pt x="169072" y="107079"/>
                  <a:pt x="169072" y="84536"/>
                </a:cubicBezTo>
                <a:cubicBezTo>
                  <a:pt x="169072" y="37865"/>
                  <a:pt x="131207" y="0"/>
                  <a:pt x="84536" y="0"/>
                </a:cubicBezTo>
                <a:cubicBezTo>
                  <a:pt x="37865" y="0"/>
                  <a:pt x="0" y="37865"/>
                  <a:pt x="0" y="84536"/>
                </a:cubicBezTo>
                <a:cubicBezTo>
                  <a:pt x="0" y="107079"/>
                  <a:pt x="8806" y="127553"/>
                  <a:pt x="23203" y="142699"/>
                </a:cubicBezTo>
                <a:cubicBezTo>
                  <a:pt x="30468" y="150360"/>
                  <a:pt x="36941" y="159254"/>
                  <a:pt x="40111" y="169072"/>
                </a:cubicBezTo>
                <a:lnTo>
                  <a:pt x="128918" y="169072"/>
                </a:lnTo>
                <a:close/>
                <a:moveTo>
                  <a:pt x="126804" y="190206"/>
                </a:moveTo>
                <a:lnTo>
                  <a:pt x="42268" y="190206"/>
                </a:lnTo>
                <a:lnTo>
                  <a:pt x="42268" y="197251"/>
                </a:lnTo>
                <a:cubicBezTo>
                  <a:pt x="42268" y="216712"/>
                  <a:pt x="58031" y="232475"/>
                  <a:pt x="77492" y="232475"/>
                </a:cubicBezTo>
                <a:lnTo>
                  <a:pt x="91581" y="232475"/>
                </a:lnTo>
                <a:cubicBezTo>
                  <a:pt x="111042" y="232475"/>
                  <a:pt x="126804" y="216712"/>
                  <a:pt x="126804" y="197251"/>
                </a:cubicBezTo>
                <a:lnTo>
                  <a:pt x="126804" y="190206"/>
                </a:lnTo>
                <a:close/>
                <a:moveTo>
                  <a:pt x="81014" y="49313"/>
                </a:moveTo>
                <a:cubicBezTo>
                  <a:pt x="63490" y="49313"/>
                  <a:pt x="49313" y="63490"/>
                  <a:pt x="49313" y="81014"/>
                </a:cubicBezTo>
                <a:cubicBezTo>
                  <a:pt x="49313" y="86870"/>
                  <a:pt x="44602" y="91581"/>
                  <a:pt x="38746" y="91581"/>
                </a:cubicBezTo>
                <a:cubicBezTo>
                  <a:pt x="32890" y="91581"/>
                  <a:pt x="28179" y="86870"/>
                  <a:pt x="28179" y="81014"/>
                </a:cubicBezTo>
                <a:cubicBezTo>
                  <a:pt x="28179" y="51822"/>
                  <a:pt x="51822" y="28179"/>
                  <a:pt x="81014" y="28179"/>
                </a:cubicBezTo>
                <a:cubicBezTo>
                  <a:pt x="86870" y="28179"/>
                  <a:pt x="91581" y="32890"/>
                  <a:pt x="91581" y="38746"/>
                </a:cubicBezTo>
                <a:cubicBezTo>
                  <a:pt x="91581" y="44602"/>
                  <a:pt x="86870" y="49313"/>
                  <a:pt x="81014" y="4931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1" name="Text 29"/>
          <p:cNvSpPr/>
          <p:nvPr/>
        </p:nvSpPr>
        <p:spPr>
          <a:xfrm>
            <a:off x="7945034" y="4621313"/>
            <a:ext cx="1878582" cy="3506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关键技术与创新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363007" y="5131798"/>
            <a:ext cx="100191" cy="100191"/>
          </a:xfrm>
          <a:custGeom>
            <a:avLst/>
            <a:gdLst/>
            <a:ahLst/>
            <a:cxnLst/>
            <a:rect l="l" t="t" r="r" b="b"/>
            <a:pathLst>
              <a:path w="100191" h="100191">
                <a:moveTo>
                  <a:pt x="50096" y="0"/>
                </a:moveTo>
                <a:lnTo>
                  <a:pt x="50096" y="0"/>
                </a:lnTo>
                <a:cubicBezTo>
                  <a:pt x="77744" y="0"/>
                  <a:pt x="100191" y="22447"/>
                  <a:pt x="100191" y="50096"/>
                </a:cubicBezTo>
                <a:lnTo>
                  <a:pt x="100191" y="50096"/>
                </a:lnTo>
                <a:cubicBezTo>
                  <a:pt x="100191" y="77744"/>
                  <a:pt x="77744" y="100191"/>
                  <a:pt x="50096" y="100191"/>
                </a:cubicBezTo>
                <a:lnTo>
                  <a:pt x="50096" y="100191"/>
                </a:lnTo>
                <a:cubicBezTo>
                  <a:pt x="22447" y="100191"/>
                  <a:pt x="0" y="77744"/>
                  <a:pt x="0" y="50096"/>
                </a:cubicBezTo>
                <a:lnTo>
                  <a:pt x="0" y="50096"/>
                </a:lnTo>
                <a:cubicBezTo>
                  <a:pt x="0" y="22447"/>
                  <a:pt x="22447" y="0"/>
                  <a:pt x="5009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3" name="Text 31"/>
          <p:cNvSpPr/>
          <p:nvPr/>
        </p:nvSpPr>
        <p:spPr>
          <a:xfrm>
            <a:off x="7544270" y="5013192"/>
            <a:ext cx="7990237" cy="3005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面向燃气事故处置的</a:t>
            </a:r>
            <a:r>
              <a:rPr lang="en-US" altLang="zh-CN" sz="1600" dirty="0">
                <a:solidFill>
                  <a:schemeClr val="bg1"/>
                </a:solidFill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</a:rPr>
              <a:t>多阶段工单流转引擎</a:t>
            </a:r>
            <a:r>
              <a:rPr lang="en-US" altLang="zh-CN" sz="1600" dirty="0">
                <a:solidFill>
                  <a:schemeClr val="bg1"/>
                </a:solidFill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</a:rPr>
              <a:t>面向燃气事故处置的</a:t>
            </a:r>
            <a:r>
              <a:rPr lang="en-US" altLang="zh-CN" sz="1600" dirty="0">
                <a:solidFill>
                  <a:schemeClr val="bg1"/>
                </a:solidFill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</a:rPr>
              <a:t>多阶段工单流转引擎</a:t>
            </a:r>
            <a:r>
              <a:rPr lang="en-US" altLang="zh-CN" sz="1600" dirty="0">
                <a:solidFill>
                  <a:schemeClr val="bg1"/>
                </a:solidFill>
              </a:rPr>
              <a:t>”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363007" y="5585833"/>
            <a:ext cx="100191" cy="100191"/>
          </a:xfrm>
          <a:custGeom>
            <a:avLst/>
            <a:gdLst/>
            <a:ahLst/>
            <a:cxnLst/>
            <a:rect l="l" t="t" r="r" b="b"/>
            <a:pathLst>
              <a:path w="100191" h="100191">
                <a:moveTo>
                  <a:pt x="50096" y="0"/>
                </a:moveTo>
                <a:lnTo>
                  <a:pt x="50096" y="0"/>
                </a:lnTo>
                <a:cubicBezTo>
                  <a:pt x="77744" y="0"/>
                  <a:pt x="100191" y="22447"/>
                  <a:pt x="100191" y="50096"/>
                </a:cubicBezTo>
                <a:lnTo>
                  <a:pt x="100191" y="50096"/>
                </a:lnTo>
                <a:cubicBezTo>
                  <a:pt x="100191" y="77744"/>
                  <a:pt x="77744" y="100191"/>
                  <a:pt x="50096" y="100191"/>
                </a:cubicBezTo>
                <a:lnTo>
                  <a:pt x="50096" y="100191"/>
                </a:lnTo>
                <a:cubicBezTo>
                  <a:pt x="22447" y="100191"/>
                  <a:pt x="0" y="77744"/>
                  <a:pt x="0" y="50096"/>
                </a:cubicBezTo>
                <a:lnTo>
                  <a:pt x="0" y="50096"/>
                </a:lnTo>
                <a:cubicBezTo>
                  <a:pt x="0" y="22447"/>
                  <a:pt x="22447" y="0"/>
                  <a:pt x="5009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5" name="Text 33"/>
          <p:cNvSpPr/>
          <p:nvPr/>
        </p:nvSpPr>
        <p:spPr>
          <a:xfrm>
            <a:off x="7544270" y="5464052"/>
            <a:ext cx="7990237" cy="3005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轻量级</a:t>
            </a:r>
            <a:r>
              <a:rPr lang="en-US" altLang="zh-CN" sz="1600" dirty="0">
                <a:solidFill>
                  <a:schemeClr val="bg1"/>
                </a:solidFill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</a:rPr>
              <a:t>数字孪生</a:t>
            </a:r>
            <a:r>
              <a:rPr lang="en-US" altLang="zh-CN" sz="1600" dirty="0">
                <a:solidFill>
                  <a:schemeClr val="bg1"/>
                </a:solidFill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</a:rPr>
              <a:t>园区管网态势：实测</a:t>
            </a:r>
            <a:r>
              <a:rPr lang="en-US" altLang="zh-CN" sz="1600" dirty="0">
                <a:solidFill>
                  <a:schemeClr val="bg1"/>
                </a:solidFill>
              </a:rPr>
              <a:t> + </a:t>
            </a:r>
            <a:r>
              <a:rPr lang="zh-CN" altLang="en-US" sz="1600" dirty="0">
                <a:solidFill>
                  <a:schemeClr val="bg1"/>
                </a:solidFill>
              </a:rPr>
              <a:t>仿真共用一套接口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986957" y="6568777"/>
            <a:ext cx="8754194" cy="2066441"/>
          </a:xfrm>
          <a:custGeom>
            <a:avLst/>
            <a:gdLst/>
            <a:ahLst/>
            <a:cxnLst/>
            <a:rect l="l" t="t" r="r" b="b"/>
            <a:pathLst>
              <a:path w="8754194" h="2066441">
                <a:moveTo>
                  <a:pt x="150292" y="0"/>
                </a:moveTo>
                <a:lnTo>
                  <a:pt x="8603902" y="0"/>
                </a:lnTo>
                <a:cubicBezTo>
                  <a:pt x="8686906" y="0"/>
                  <a:pt x="8754194" y="67288"/>
                  <a:pt x="8754194" y="150292"/>
                </a:cubicBezTo>
                <a:lnTo>
                  <a:pt x="8754194" y="1916148"/>
                </a:lnTo>
                <a:cubicBezTo>
                  <a:pt x="8754194" y="1999153"/>
                  <a:pt x="8686906" y="2066441"/>
                  <a:pt x="8603902" y="2066441"/>
                </a:cubicBezTo>
                <a:lnTo>
                  <a:pt x="150292" y="2066441"/>
                </a:lnTo>
                <a:cubicBezTo>
                  <a:pt x="67344" y="2066441"/>
                  <a:pt x="0" y="1999097"/>
                  <a:pt x="0" y="1916148"/>
                </a:cubicBezTo>
                <a:lnTo>
                  <a:pt x="0" y="150292"/>
                </a:lnTo>
                <a:cubicBezTo>
                  <a:pt x="0" y="67344"/>
                  <a:pt x="67344" y="0"/>
                  <a:pt x="150292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7293792" y="6875612"/>
            <a:ext cx="500955" cy="500955"/>
          </a:xfrm>
          <a:custGeom>
            <a:avLst/>
            <a:gdLst/>
            <a:ahLst/>
            <a:cxnLst/>
            <a:rect l="l" t="t" r="r" b="b"/>
            <a:pathLst>
              <a:path w="500955" h="500955">
                <a:moveTo>
                  <a:pt x="100191" y="0"/>
                </a:moveTo>
                <a:lnTo>
                  <a:pt x="400764" y="0"/>
                </a:lnTo>
                <a:cubicBezTo>
                  <a:pt x="456098" y="0"/>
                  <a:pt x="500955" y="44857"/>
                  <a:pt x="500955" y="100191"/>
                </a:cubicBezTo>
                <a:lnTo>
                  <a:pt x="500955" y="400764"/>
                </a:lnTo>
                <a:cubicBezTo>
                  <a:pt x="500955" y="456098"/>
                  <a:pt x="456098" y="500955"/>
                  <a:pt x="400764" y="500955"/>
                </a:cubicBezTo>
                <a:lnTo>
                  <a:pt x="100191" y="500955"/>
                </a:lnTo>
                <a:cubicBezTo>
                  <a:pt x="44857" y="500955"/>
                  <a:pt x="0" y="456098"/>
                  <a:pt x="0" y="400764"/>
                </a:cubicBezTo>
                <a:lnTo>
                  <a:pt x="0" y="100191"/>
                </a:lnTo>
                <a:cubicBezTo>
                  <a:pt x="0" y="44894"/>
                  <a:pt x="44894" y="0"/>
                  <a:pt x="100191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38" name="Shape 36"/>
          <p:cNvSpPr/>
          <p:nvPr/>
        </p:nvSpPr>
        <p:spPr>
          <a:xfrm>
            <a:off x="7434686" y="7013374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63534" y="0"/>
                </a:moveTo>
                <a:lnTo>
                  <a:pt x="162160" y="0"/>
                </a:lnTo>
                <a:cubicBezTo>
                  <a:pt x="173828" y="0"/>
                  <a:pt x="183338" y="9598"/>
                  <a:pt x="182898" y="21222"/>
                </a:cubicBezTo>
                <a:cubicBezTo>
                  <a:pt x="182810" y="23556"/>
                  <a:pt x="182721" y="25889"/>
                  <a:pt x="182589" y="28179"/>
                </a:cubicBezTo>
                <a:lnTo>
                  <a:pt x="204428" y="28179"/>
                </a:lnTo>
                <a:cubicBezTo>
                  <a:pt x="215920" y="28179"/>
                  <a:pt x="226046" y="37689"/>
                  <a:pt x="225166" y="50105"/>
                </a:cubicBezTo>
                <a:cubicBezTo>
                  <a:pt x="221864" y="95764"/>
                  <a:pt x="198528" y="120860"/>
                  <a:pt x="173211" y="133981"/>
                </a:cubicBezTo>
                <a:cubicBezTo>
                  <a:pt x="166255" y="137591"/>
                  <a:pt x="159166" y="140277"/>
                  <a:pt x="152429" y="142259"/>
                </a:cubicBezTo>
                <a:cubicBezTo>
                  <a:pt x="143535" y="154851"/>
                  <a:pt x="134289" y="161499"/>
                  <a:pt x="126936" y="165066"/>
                </a:cubicBezTo>
                <a:lnTo>
                  <a:pt x="126936" y="197251"/>
                </a:lnTo>
                <a:lnTo>
                  <a:pt x="155115" y="197251"/>
                </a:lnTo>
                <a:cubicBezTo>
                  <a:pt x="162908" y="197251"/>
                  <a:pt x="169205" y="203547"/>
                  <a:pt x="169205" y="211341"/>
                </a:cubicBezTo>
                <a:cubicBezTo>
                  <a:pt x="169205" y="219134"/>
                  <a:pt x="162908" y="225430"/>
                  <a:pt x="155115" y="225430"/>
                </a:cubicBezTo>
                <a:lnTo>
                  <a:pt x="70579" y="225430"/>
                </a:lnTo>
                <a:cubicBezTo>
                  <a:pt x="62786" y="225430"/>
                  <a:pt x="56490" y="219134"/>
                  <a:pt x="56490" y="211341"/>
                </a:cubicBezTo>
                <a:cubicBezTo>
                  <a:pt x="56490" y="203547"/>
                  <a:pt x="62786" y="197251"/>
                  <a:pt x="70579" y="197251"/>
                </a:cubicBezTo>
                <a:lnTo>
                  <a:pt x="98758" y="197251"/>
                </a:lnTo>
                <a:lnTo>
                  <a:pt x="98758" y="165066"/>
                </a:lnTo>
                <a:cubicBezTo>
                  <a:pt x="91713" y="161676"/>
                  <a:pt x="82951" y="155379"/>
                  <a:pt x="74409" y="143800"/>
                </a:cubicBezTo>
                <a:cubicBezTo>
                  <a:pt x="66308" y="141686"/>
                  <a:pt x="57502" y="138472"/>
                  <a:pt x="48917" y="133629"/>
                </a:cubicBezTo>
                <a:cubicBezTo>
                  <a:pt x="25097" y="120288"/>
                  <a:pt x="3610" y="95147"/>
                  <a:pt x="528" y="50017"/>
                </a:cubicBezTo>
                <a:cubicBezTo>
                  <a:pt x="-308" y="37645"/>
                  <a:pt x="9774" y="28135"/>
                  <a:pt x="21266" y="28135"/>
                </a:cubicBezTo>
                <a:lnTo>
                  <a:pt x="43105" y="28135"/>
                </a:lnTo>
                <a:cubicBezTo>
                  <a:pt x="42973" y="25845"/>
                  <a:pt x="42885" y="23556"/>
                  <a:pt x="42796" y="21178"/>
                </a:cubicBezTo>
                <a:cubicBezTo>
                  <a:pt x="42356" y="9510"/>
                  <a:pt x="51866" y="-44"/>
                  <a:pt x="63534" y="-44"/>
                </a:cubicBezTo>
                <a:close/>
                <a:moveTo>
                  <a:pt x="44690" y="49313"/>
                </a:moveTo>
                <a:lnTo>
                  <a:pt x="21618" y="49313"/>
                </a:lnTo>
                <a:cubicBezTo>
                  <a:pt x="24348" y="86606"/>
                  <a:pt x="41476" y="105274"/>
                  <a:pt x="59131" y="115181"/>
                </a:cubicBezTo>
                <a:cubicBezTo>
                  <a:pt x="52791" y="98758"/>
                  <a:pt x="47552" y="77315"/>
                  <a:pt x="44690" y="49313"/>
                </a:cubicBezTo>
                <a:close/>
                <a:moveTo>
                  <a:pt x="167311" y="113067"/>
                </a:moveTo>
                <a:cubicBezTo>
                  <a:pt x="185143" y="102588"/>
                  <a:pt x="201258" y="83964"/>
                  <a:pt x="203988" y="49313"/>
                </a:cubicBezTo>
                <a:lnTo>
                  <a:pt x="180960" y="49313"/>
                </a:lnTo>
                <a:cubicBezTo>
                  <a:pt x="178231" y="76127"/>
                  <a:pt x="173299" y="96952"/>
                  <a:pt x="167311" y="11306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9" name="Text 37"/>
          <p:cNvSpPr/>
          <p:nvPr/>
        </p:nvSpPr>
        <p:spPr>
          <a:xfrm>
            <a:off x="7945034" y="6950755"/>
            <a:ext cx="1878582" cy="3506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项目成果与价值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293792" y="7677140"/>
            <a:ext cx="100191" cy="100191"/>
          </a:xfrm>
          <a:custGeom>
            <a:avLst/>
            <a:gdLst/>
            <a:ahLst/>
            <a:cxnLst/>
            <a:rect l="l" t="t" r="r" b="b"/>
            <a:pathLst>
              <a:path w="100191" h="100191">
                <a:moveTo>
                  <a:pt x="50096" y="0"/>
                </a:moveTo>
                <a:lnTo>
                  <a:pt x="50096" y="0"/>
                </a:lnTo>
                <a:cubicBezTo>
                  <a:pt x="77744" y="0"/>
                  <a:pt x="100191" y="22447"/>
                  <a:pt x="100191" y="50096"/>
                </a:cubicBezTo>
                <a:lnTo>
                  <a:pt x="100191" y="50096"/>
                </a:lnTo>
                <a:cubicBezTo>
                  <a:pt x="100191" y="77744"/>
                  <a:pt x="77744" y="100191"/>
                  <a:pt x="50096" y="100191"/>
                </a:cubicBezTo>
                <a:lnTo>
                  <a:pt x="50096" y="100191"/>
                </a:lnTo>
                <a:cubicBezTo>
                  <a:pt x="22447" y="100191"/>
                  <a:pt x="0" y="77744"/>
                  <a:pt x="0" y="50096"/>
                </a:cubicBezTo>
                <a:lnTo>
                  <a:pt x="0" y="50096"/>
                </a:lnTo>
                <a:cubicBezTo>
                  <a:pt x="0" y="22447"/>
                  <a:pt x="22447" y="0"/>
                  <a:pt x="5009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1" name="Text 39"/>
          <p:cNvSpPr/>
          <p:nvPr/>
        </p:nvSpPr>
        <p:spPr>
          <a:xfrm>
            <a:off x="7544270" y="7576949"/>
            <a:ext cx="7990237" cy="3005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系统完成度100%，形成可复用、可迁移的工程范式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293792" y="8128000"/>
            <a:ext cx="100191" cy="100191"/>
          </a:xfrm>
          <a:custGeom>
            <a:avLst/>
            <a:gdLst/>
            <a:ahLst/>
            <a:cxnLst/>
            <a:rect l="l" t="t" r="r" b="b"/>
            <a:pathLst>
              <a:path w="100191" h="100191">
                <a:moveTo>
                  <a:pt x="50096" y="0"/>
                </a:moveTo>
                <a:lnTo>
                  <a:pt x="50096" y="0"/>
                </a:lnTo>
                <a:cubicBezTo>
                  <a:pt x="77744" y="0"/>
                  <a:pt x="100191" y="22447"/>
                  <a:pt x="100191" y="50096"/>
                </a:cubicBezTo>
                <a:lnTo>
                  <a:pt x="100191" y="50096"/>
                </a:lnTo>
                <a:cubicBezTo>
                  <a:pt x="100191" y="77744"/>
                  <a:pt x="77744" y="100191"/>
                  <a:pt x="50096" y="100191"/>
                </a:cubicBezTo>
                <a:lnTo>
                  <a:pt x="50096" y="100191"/>
                </a:lnTo>
                <a:cubicBezTo>
                  <a:pt x="22447" y="100191"/>
                  <a:pt x="0" y="77744"/>
                  <a:pt x="0" y="50096"/>
                </a:cubicBezTo>
                <a:lnTo>
                  <a:pt x="0" y="50096"/>
                </a:lnTo>
                <a:cubicBezTo>
                  <a:pt x="0" y="22447"/>
                  <a:pt x="22447" y="0"/>
                  <a:pt x="5009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3" name="Text 41"/>
          <p:cNvSpPr/>
          <p:nvPr/>
        </p:nvSpPr>
        <p:spPr>
          <a:xfrm>
            <a:off x="7544270" y="8027809"/>
            <a:ext cx="7990237" cy="3005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更快发现（秒级刷新）、更准定位（残差分析）、更规范闭环（标准化流程）</a:t>
            </a:r>
            <a:endParaRPr lang="en-US" sz="1600" dirty="0"/>
          </a:p>
        </p:txBody>
      </p:sp>
      <p:sp>
        <p:nvSpPr>
          <p:cNvPr id="44" name="Shape 30"/>
          <p:cNvSpPr/>
          <p:nvPr/>
        </p:nvSpPr>
        <p:spPr>
          <a:xfrm>
            <a:off x="7363007" y="6015083"/>
            <a:ext cx="100191" cy="100191"/>
          </a:xfrm>
          <a:custGeom>
            <a:avLst/>
            <a:gdLst/>
            <a:ahLst/>
            <a:cxnLst/>
            <a:rect l="l" t="t" r="r" b="b"/>
            <a:pathLst>
              <a:path w="100191" h="100191">
                <a:moveTo>
                  <a:pt x="50096" y="0"/>
                </a:moveTo>
                <a:lnTo>
                  <a:pt x="50096" y="0"/>
                </a:lnTo>
                <a:cubicBezTo>
                  <a:pt x="77744" y="0"/>
                  <a:pt x="100191" y="22447"/>
                  <a:pt x="100191" y="50096"/>
                </a:cubicBezTo>
                <a:lnTo>
                  <a:pt x="100191" y="50096"/>
                </a:lnTo>
                <a:cubicBezTo>
                  <a:pt x="100191" y="77744"/>
                  <a:pt x="77744" y="100191"/>
                  <a:pt x="50096" y="100191"/>
                </a:cubicBezTo>
                <a:lnTo>
                  <a:pt x="50096" y="100191"/>
                </a:lnTo>
                <a:cubicBezTo>
                  <a:pt x="22447" y="100191"/>
                  <a:pt x="0" y="77744"/>
                  <a:pt x="0" y="50096"/>
                </a:cubicBezTo>
                <a:lnTo>
                  <a:pt x="0" y="50096"/>
                </a:lnTo>
                <a:cubicBezTo>
                  <a:pt x="0" y="22447"/>
                  <a:pt x="22447" y="0"/>
                  <a:pt x="50096" y="0"/>
                </a:cubicBezTo>
                <a:close/>
              </a:path>
            </a:pathLst>
          </a:custGeom>
          <a:solidFill>
            <a:srgbClr val="D8A25D"/>
          </a:solidFill>
        </p:spPr>
        <p:txBody>
          <a:bodyPr/>
          <a:p>
            <a:endParaRPr lang="zh-CN" altLang="en-US"/>
          </a:p>
        </p:txBody>
      </p:sp>
      <p:sp>
        <p:nvSpPr>
          <p:cNvPr id="45" name="Text 31"/>
          <p:cNvSpPr/>
          <p:nvPr/>
        </p:nvSpPr>
        <p:spPr>
          <a:xfrm>
            <a:off x="7544270" y="5914892"/>
            <a:ext cx="7990237" cy="3005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事件驱动的多端实时协同：告警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工单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网络状态一跳多推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9371" y="561714"/>
            <a:ext cx="44937" cy="539245"/>
          </a:xfrm>
          <a:custGeom>
            <a:avLst/>
            <a:gdLst/>
            <a:ahLst/>
            <a:cxnLst/>
            <a:rect l="l" t="t" r="r" b="b"/>
            <a:pathLst>
              <a:path w="44937" h="539245">
                <a:moveTo>
                  <a:pt x="0" y="0"/>
                </a:moveTo>
                <a:lnTo>
                  <a:pt x="44937" y="0"/>
                </a:lnTo>
                <a:lnTo>
                  <a:pt x="44937" y="539245"/>
                </a:lnTo>
                <a:lnTo>
                  <a:pt x="0" y="539245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674057" y="449371"/>
            <a:ext cx="3842123" cy="4493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85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项目背景与设计目的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74057" y="943679"/>
            <a:ext cx="3729780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Project Background &amp; Design Objectives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54988" y="1488542"/>
            <a:ext cx="7538200" cy="1494159"/>
          </a:xfrm>
          <a:custGeom>
            <a:avLst/>
            <a:gdLst/>
            <a:ahLst/>
            <a:cxnLst/>
            <a:rect l="l" t="t" r="r" b="b"/>
            <a:pathLst>
              <a:path w="7538200" h="1494159">
                <a:moveTo>
                  <a:pt x="134818" y="0"/>
                </a:moveTo>
                <a:lnTo>
                  <a:pt x="7403382" y="0"/>
                </a:lnTo>
                <a:cubicBezTo>
                  <a:pt x="7477840" y="0"/>
                  <a:pt x="7538200" y="60360"/>
                  <a:pt x="7538200" y="134818"/>
                </a:cubicBezTo>
                <a:lnTo>
                  <a:pt x="7538200" y="1359341"/>
                </a:lnTo>
                <a:cubicBezTo>
                  <a:pt x="7538200" y="1433799"/>
                  <a:pt x="7477840" y="1494159"/>
                  <a:pt x="7403382" y="1494159"/>
                </a:cubicBezTo>
                <a:lnTo>
                  <a:pt x="134818" y="1494159"/>
                </a:lnTo>
                <a:cubicBezTo>
                  <a:pt x="60360" y="1494159"/>
                  <a:pt x="0" y="1433799"/>
                  <a:pt x="0" y="1359341"/>
                </a:cubicBezTo>
                <a:lnTo>
                  <a:pt x="0" y="134818"/>
                </a:lnTo>
                <a:cubicBezTo>
                  <a:pt x="0" y="60410"/>
                  <a:pt x="60410" y="0"/>
                  <a:pt x="134818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18994" y="1741313"/>
            <a:ext cx="269623" cy="269623"/>
          </a:xfrm>
          <a:custGeom>
            <a:avLst/>
            <a:gdLst/>
            <a:ahLst/>
            <a:cxnLst/>
            <a:rect l="l" t="t" r="r" b="b"/>
            <a:pathLst>
              <a:path w="269623" h="269623">
                <a:moveTo>
                  <a:pt x="235920" y="134811"/>
                </a:moveTo>
                <a:cubicBezTo>
                  <a:pt x="235920" y="79008"/>
                  <a:pt x="190615" y="33703"/>
                  <a:pt x="134811" y="33703"/>
                </a:cubicBezTo>
                <a:cubicBezTo>
                  <a:pt x="79008" y="33703"/>
                  <a:pt x="33703" y="79008"/>
                  <a:pt x="33703" y="134811"/>
                </a:cubicBezTo>
                <a:cubicBezTo>
                  <a:pt x="33703" y="190615"/>
                  <a:pt x="79008" y="235920"/>
                  <a:pt x="134811" y="235920"/>
                </a:cubicBezTo>
                <a:cubicBezTo>
                  <a:pt x="190615" y="235920"/>
                  <a:pt x="235920" y="190615"/>
                  <a:pt x="235920" y="134811"/>
                </a:cubicBezTo>
                <a:close/>
                <a:moveTo>
                  <a:pt x="0" y="134811"/>
                </a:moveTo>
                <a:cubicBezTo>
                  <a:pt x="0" y="60407"/>
                  <a:pt x="60407" y="0"/>
                  <a:pt x="134811" y="0"/>
                </a:cubicBezTo>
                <a:cubicBezTo>
                  <a:pt x="209216" y="0"/>
                  <a:pt x="269623" y="60407"/>
                  <a:pt x="269623" y="134811"/>
                </a:cubicBezTo>
                <a:cubicBezTo>
                  <a:pt x="269623" y="209216"/>
                  <a:pt x="209216" y="269623"/>
                  <a:pt x="134811" y="269623"/>
                </a:cubicBezTo>
                <a:cubicBezTo>
                  <a:pt x="60407" y="269623"/>
                  <a:pt x="0" y="209216"/>
                  <a:pt x="0" y="134811"/>
                </a:cubicBezTo>
                <a:close/>
                <a:moveTo>
                  <a:pt x="134811" y="176940"/>
                </a:moveTo>
                <a:cubicBezTo>
                  <a:pt x="158063" y="176940"/>
                  <a:pt x="176940" y="158063"/>
                  <a:pt x="176940" y="134811"/>
                </a:cubicBezTo>
                <a:cubicBezTo>
                  <a:pt x="176940" y="111560"/>
                  <a:pt x="158063" y="92683"/>
                  <a:pt x="134811" y="92683"/>
                </a:cubicBezTo>
                <a:cubicBezTo>
                  <a:pt x="111560" y="92683"/>
                  <a:pt x="92683" y="111560"/>
                  <a:pt x="92683" y="134811"/>
                </a:cubicBezTo>
                <a:cubicBezTo>
                  <a:pt x="92683" y="158063"/>
                  <a:pt x="111560" y="176940"/>
                  <a:pt x="134811" y="176940"/>
                </a:cubicBezTo>
                <a:close/>
                <a:moveTo>
                  <a:pt x="134811" y="58980"/>
                </a:moveTo>
                <a:cubicBezTo>
                  <a:pt x="176664" y="58980"/>
                  <a:pt x="210643" y="92959"/>
                  <a:pt x="210643" y="134811"/>
                </a:cubicBezTo>
                <a:cubicBezTo>
                  <a:pt x="210643" y="176664"/>
                  <a:pt x="176664" y="210643"/>
                  <a:pt x="134811" y="210643"/>
                </a:cubicBezTo>
                <a:cubicBezTo>
                  <a:pt x="92959" y="210643"/>
                  <a:pt x="58980" y="176664"/>
                  <a:pt x="58980" y="134811"/>
                </a:cubicBezTo>
                <a:cubicBezTo>
                  <a:pt x="58980" y="92959"/>
                  <a:pt x="92959" y="58980"/>
                  <a:pt x="134811" y="58980"/>
                </a:cubicBezTo>
                <a:close/>
                <a:moveTo>
                  <a:pt x="117960" y="134811"/>
                </a:moveTo>
                <a:cubicBezTo>
                  <a:pt x="117960" y="125511"/>
                  <a:pt x="125511" y="117960"/>
                  <a:pt x="134811" y="117960"/>
                </a:cubicBezTo>
                <a:cubicBezTo>
                  <a:pt x="144112" y="117960"/>
                  <a:pt x="151663" y="125511"/>
                  <a:pt x="151663" y="134811"/>
                </a:cubicBezTo>
                <a:cubicBezTo>
                  <a:pt x="151663" y="144112"/>
                  <a:pt x="144112" y="151663"/>
                  <a:pt x="134811" y="151663"/>
                </a:cubicBezTo>
                <a:cubicBezTo>
                  <a:pt x="125511" y="151663"/>
                  <a:pt x="117960" y="144112"/>
                  <a:pt x="117960" y="134811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7" name="Text 5"/>
          <p:cNvSpPr/>
          <p:nvPr/>
        </p:nvSpPr>
        <p:spPr>
          <a:xfrm>
            <a:off x="1157131" y="1718845"/>
            <a:ext cx="1011085" cy="3145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核心目标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85291" y="2168216"/>
            <a:ext cx="7167469" cy="5841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面向城市与园区燃气运营单位、物业管理方与居民用户，在</a:t>
            </a:r>
            <a:r>
              <a:rPr lang="en-US" sz="141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存量管网与低成本边缘传感器 </a:t>
            </a: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条件下，形成</a:t>
            </a:r>
            <a:r>
              <a:rPr lang="en-US" sz="141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"更快发现、更准定位、更规范闭环" </a:t>
            </a: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的用气安全能力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54988" y="3173683"/>
            <a:ext cx="7538200" cy="2213153"/>
          </a:xfrm>
          <a:custGeom>
            <a:avLst/>
            <a:gdLst/>
            <a:ahLst/>
            <a:cxnLst/>
            <a:rect l="l" t="t" r="r" b="b"/>
            <a:pathLst>
              <a:path w="7538200" h="2213153">
                <a:moveTo>
                  <a:pt x="134803" y="0"/>
                </a:moveTo>
                <a:lnTo>
                  <a:pt x="7403397" y="0"/>
                </a:lnTo>
                <a:cubicBezTo>
                  <a:pt x="7477847" y="0"/>
                  <a:pt x="7538200" y="60353"/>
                  <a:pt x="7538200" y="134803"/>
                </a:cubicBezTo>
                <a:lnTo>
                  <a:pt x="7538200" y="2078350"/>
                </a:lnTo>
                <a:cubicBezTo>
                  <a:pt x="7538200" y="2152799"/>
                  <a:pt x="7477847" y="2213153"/>
                  <a:pt x="7403397" y="2213153"/>
                </a:cubicBezTo>
                <a:lnTo>
                  <a:pt x="134803" y="2213153"/>
                </a:lnTo>
                <a:cubicBezTo>
                  <a:pt x="60353" y="2213153"/>
                  <a:pt x="0" y="2152799"/>
                  <a:pt x="0" y="2078350"/>
                </a:cubicBezTo>
                <a:lnTo>
                  <a:pt x="0" y="134803"/>
                </a:lnTo>
                <a:cubicBezTo>
                  <a:pt x="0" y="60403"/>
                  <a:pt x="60403" y="0"/>
                  <a:pt x="134803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18994" y="3426455"/>
            <a:ext cx="269623" cy="269623"/>
          </a:xfrm>
          <a:custGeom>
            <a:avLst/>
            <a:gdLst/>
            <a:ahLst/>
            <a:cxnLst/>
            <a:rect l="l" t="t" r="r" b="b"/>
            <a:pathLst>
              <a:path w="269623" h="269623">
                <a:moveTo>
                  <a:pt x="269623" y="50554"/>
                </a:moveTo>
                <a:cubicBezTo>
                  <a:pt x="269623" y="76990"/>
                  <a:pt x="238500" y="116433"/>
                  <a:pt x="225072" y="132178"/>
                </a:cubicBezTo>
                <a:cubicBezTo>
                  <a:pt x="223071" y="134495"/>
                  <a:pt x="220122" y="135391"/>
                  <a:pt x="217436" y="134811"/>
                </a:cubicBezTo>
                <a:lnTo>
                  <a:pt x="168514" y="134811"/>
                </a:lnTo>
                <a:cubicBezTo>
                  <a:pt x="159193" y="134811"/>
                  <a:pt x="151663" y="142342"/>
                  <a:pt x="151663" y="151663"/>
                </a:cubicBezTo>
                <a:cubicBezTo>
                  <a:pt x="151663" y="160984"/>
                  <a:pt x="159193" y="168514"/>
                  <a:pt x="168514" y="168514"/>
                </a:cubicBezTo>
                <a:lnTo>
                  <a:pt x="219068" y="168514"/>
                </a:lnTo>
                <a:cubicBezTo>
                  <a:pt x="246979" y="168514"/>
                  <a:pt x="269623" y="191158"/>
                  <a:pt x="269623" y="219068"/>
                </a:cubicBezTo>
                <a:cubicBezTo>
                  <a:pt x="269623" y="246979"/>
                  <a:pt x="246979" y="269623"/>
                  <a:pt x="219068" y="269623"/>
                </a:cubicBezTo>
                <a:lnTo>
                  <a:pt x="73514" y="269623"/>
                </a:lnTo>
                <a:cubicBezTo>
                  <a:pt x="78096" y="264409"/>
                  <a:pt x="83678" y="257721"/>
                  <a:pt x="89313" y="250244"/>
                </a:cubicBezTo>
                <a:cubicBezTo>
                  <a:pt x="92630" y="245820"/>
                  <a:pt x="96053" y="240975"/>
                  <a:pt x="99318" y="235920"/>
                </a:cubicBezTo>
                <a:lnTo>
                  <a:pt x="219068" y="235920"/>
                </a:lnTo>
                <a:cubicBezTo>
                  <a:pt x="228389" y="235920"/>
                  <a:pt x="235920" y="228389"/>
                  <a:pt x="235920" y="219068"/>
                </a:cubicBezTo>
                <a:cubicBezTo>
                  <a:pt x="235920" y="209747"/>
                  <a:pt x="228389" y="202217"/>
                  <a:pt x="219068" y="202217"/>
                </a:cubicBezTo>
                <a:lnTo>
                  <a:pt x="168514" y="202217"/>
                </a:lnTo>
                <a:cubicBezTo>
                  <a:pt x="140604" y="202217"/>
                  <a:pt x="117960" y="179573"/>
                  <a:pt x="117960" y="151663"/>
                </a:cubicBezTo>
                <a:cubicBezTo>
                  <a:pt x="117960" y="123753"/>
                  <a:pt x="140604" y="101109"/>
                  <a:pt x="168514" y="101109"/>
                </a:cubicBezTo>
                <a:lnTo>
                  <a:pt x="189473" y="101109"/>
                </a:lnTo>
                <a:cubicBezTo>
                  <a:pt x="178414" y="84520"/>
                  <a:pt x="168514" y="65457"/>
                  <a:pt x="168514" y="50554"/>
                </a:cubicBezTo>
                <a:cubicBezTo>
                  <a:pt x="168514" y="22644"/>
                  <a:pt x="191158" y="0"/>
                  <a:pt x="219068" y="0"/>
                </a:cubicBezTo>
                <a:cubicBezTo>
                  <a:pt x="246979" y="0"/>
                  <a:pt x="269623" y="22644"/>
                  <a:pt x="269623" y="50554"/>
                </a:cubicBezTo>
                <a:close/>
                <a:moveTo>
                  <a:pt x="61666" y="257563"/>
                </a:moveTo>
                <a:cubicBezTo>
                  <a:pt x="59665" y="259828"/>
                  <a:pt x="57874" y="261829"/>
                  <a:pt x="56347" y="263514"/>
                </a:cubicBezTo>
                <a:lnTo>
                  <a:pt x="55399" y="264567"/>
                </a:lnTo>
                <a:lnTo>
                  <a:pt x="55294" y="264462"/>
                </a:lnTo>
                <a:cubicBezTo>
                  <a:pt x="52134" y="266884"/>
                  <a:pt x="47605" y="266568"/>
                  <a:pt x="44762" y="263514"/>
                </a:cubicBezTo>
                <a:cubicBezTo>
                  <a:pt x="31491" y="249085"/>
                  <a:pt x="0" y="211959"/>
                  <a:pt x="0" y="185366"/>
                </a:cubicBezTo>
                <a:cubicBezTo>
                  <a:pt x="0" y="157455"/>
                  <a:pt x="22644" y="134811"/>
                  <a:pt x="50554" y="134811"/>
                </a:cubicBezTo>
                <a:cubicBezTo>
                  <a:pt x="78464" y="134811"/>
                  <a:pt x="101109" y="157455"/>
                  <a:pt x="101109" y="185366"/>
                </a:cubicBezTo>
                <a:cubicBezTo>
                  <a:pt x="101109" y="201164"/>
                  <a:pt x="89997" y="220648"/>
                  <a:pt x="78201" y="236920"/>
                </a:cubicBezTo>
                <a:cubicBezTo>
                  <a:pt x="72566" y="244662"/>
                  <a:pt x="66774" y="251665"/>
                  <a:pt x="61982" y="257195"/>
                </a:cubicBezTo>
                <a:lnTo>
                  <a:pt x="61666" y="257563"/>
                </a:lnTo>
                <a:close/>
                <a:moveTo>
                  <a:pt x="67406" y="185366"/>
                </a:moveTo>
                <a:cubicBezTo>
                  <a:pt x="67406" y="176065"/>
                  <a:pt x="59855" y="168514"/>
                  <a:pt x="50554" y="168514"/>
                </a:cubicBezTo>
                <a:cubicBezTo>
                  <a:pt x="41254" y="168514"/>
                  <a:pt x="33703" y="176065"/>
                  <a:pt x="33703" y="185366"/>
                </a:cubicBezTo>
                <a:cubicBezTo>
                  <a:pt x="33703" y="194666"/>
                  <a:pt x="41254" y="202217"/>
                  <a:pt x="50554" y="202217"/>
                </a:cubicBezTo>
                <a:cubicBezTo>
                  <a:pt x="59855" y="202217"/>
                  <a:pt x="67406" y="194666"/>
                  <a:pt x="67406" y="185366"/>
                </a:cubicBezTo>
                <a:close/>
                <a:moveTo>
                  <a:pt x="219068" y="67406"/>
                </a:moveTo>
                <a:cubicBezTo>
                  <a:pt x="228369" y="67406"/>
                  <a:pt x="235920" y="59855"/>
                  <a:pt x="235920" y="50554"/>
                </a:cubicBezTo>
                <a:cubicBezTo>
                  <a:pt x="235920" y="41254"/>
                  <a:pt x="228369" y="33703"/>
                  <a:pt x="219068" y="33703"/>
                </a:cubicBezTo>
                <a:cubicBezTo>
                  <a:pt x="209768" y="33703"/>
                  <a:pt x="202217" y="41254"/>
                  <a:pt x="202217" y="50554"/>
                </a:cubicBezTo>
                <a:cubicBezTo>
                  <a:pt x="202217" y="59855"/>
                  <a:pt x="209768" y="67406"/>
                  <a:pt x="219068" y="67406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1" name="Text 9"/>
          <p:cNvSpPr/>
          <p:nvPr/>
        </p:nvSpPr>
        <p:spPr>
          <a:xfrm>
            <a:off x="1157131" y="3403986"/>
            <a:ext cx="1011085" cy="3145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总体思路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5291" y="3853357"/>
            <a:ext cx="7167469" cy="5841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遵循</a:t>
            </a:r>
            <a:r>
              <a:rPr lang="en-US" sz="141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"互联网+公共安全治理" </a:t>
            </a: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的总体思路，以</a:t>
            </a:r>
            <a:r>
              <a:rPr lang="en-US" sz="1415" dirty="0">
                <a:solidFill>
                  <a:srgbClr val="E0E2E5"/>
                </a:solidFill>
                <a:highlight>
                  <a:srgbClr val="4A5C6A">
                    <a:alpha val="3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数据贯通 </a:t>
            </a: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为基础、以</a:t>
            </a:r>
            <a:r>
              <a:rPr lang="en-US" sz="1415" dirty="0">
                <a:solidFill>
                  <a:srgbClr val="E0E2E5"/>
                </a:solidFill>
                <a:highlight>
                  <a:srgbClr val="4A5C6A">
                    <a:alpha val="3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物理约束 </a:t>
            </a: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为核心、以</a:t>
            </a:r>
            <a:r>
              <a:rPr lang="en-US" sz="1415" dirty="0">
                <a:solidFill>
                  <a:srgbClr val="E0E2E5"/>
                </a:solidFill>
                <a:highlight>
                  <a:srgbClr val="4A5C6A">
                    <a:alpha val="3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应急流程 </a:t>
            </a: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为骨架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59653" y="4662225"/>
            <a:ext cx="134811" cy="134811"/>
          </a:xfrm>
          <a:custGeom>
            <a:avLst/>
            <a:gdLst/>
            <a:ahLst/>
            <a:cxnLst/>
            <a:rect l="l" t="t" r="r" b="b"/>
            <a:pathLst>
              <a:path w="134811" h="134811">
                <a:moveTo>
                  <a:pt x="67406" y="0"/>
                </a:moveTo>
                <a:lnTo>
                  <a:pt x="67406" y="0"/>
                </a:lnTo>
                <a:cubicBezTo>
                  <a:pt x="104608" y="0"/>
                  <a:pt x="134811" y="30203"/>
                  <a:pt x="134811" y="67406"/>
                </a:cubicBezTo>
                <a:lnTo>
                  <a:pt x="134811" y="67406"/>
                </a:lnTo>
                <a:cubicBezTo>
                  <a:pt x="134811" y="104608"/>
                  <a:pt x="104608" y="134811"/>
                  <a:pt x="67406" y="134811"/>
                </a:cubicBezTo>
                <a:lnTo>
                  <a:pt x="67406" y="134811"/>
                </a:lnTo>
                <a:cubicBezTo>
                  <a:pt x="30203" y="134811"/>
                  <a:pt x="0" y="104608"/>
                  <a:pt x="0" y="67406"/>
                </a:cubicBezTo>
                <a:lnTo>
                  <a:pt x="0" y="67406"/>
                </a:lnTo>
                <a:cubicBezTo>
                  <a:pt x="0" y="30203"/>
                  <a:pt x="30203" y="0"/>
                  <a:pt x="6740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4" name="Text 12"/>
          <p:cNvSpPr/>
          <p:nvPr/>
        </p:nvSpPr>
        <p:spPr>
          <a:xfrm>
            <a:off x="830459" y="4841974"/>
            <a:ext cx="393200" cy="2246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监测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575959" y="4774568"/>
            <a:ext cx="179748" cy="179748"/>
          </a:xfrm>
          <a:custGeom>
            <a:avLst/>
            <a:gdLst/>
            <a:ahLst/>
            <a:cxnLst/>
            <a:rect l="l" t="t" r="r" b="b"/>
            <a:pathLst>
              <a:path w="179748" h="179748">
                <a:moveTo>
                  <a:pt x="176448" y="97808"/>
                </a:moveTo>
                <a:cubicBezTo>
                  <a:pt x="180837" y="93420"/>
                  <a:pt x="180837" y="86293"/>
                  <a:pt x="176448" y="81905"/>
                </a:cubicBezTo>
                <a:lnTo>
                  <a:pt x="120277" y="25734"/>
                </a:lnTo>
                <a:cubicBezTo>
                  <a:pt x="115889" y="21345"/>
                  <a:pt x="108762" y="21345"/>
                  <a:pt x="104373" y="25734"/>
                </a:cubicBezTo>
                <a:cubicBezTo>
                  <a:pt x="99985" y="30122"/>
                  <a:pt x="99985" y="37249"/>
                  <a:pt x="104373" y="41637"/>
                </a:cubicBezTo>
                <a:lnTo>
                  <a:pt x="141376" y="78640"/>
                </a:lnTo>
                <a:lnTo>
                  <a:pt x="11234" y="78640"/>
                </a:lnTo>
                <a:cubicBezTo>
                  <a:pt x="5020" y="78640"/>
                  <a:pt x="0" y="83660"/>
                  <a:pt x="0" y="89874"/>
                </a:cubicBezTo>
                <a:cubicBezTo>
                  <a:pt x="0" y="96088"/>
                  <a:pt x="5020" y="101109"/>
                  <a:pt x="11234" y="101109"/>
                </a:cubicBezTo>
                <a:lnTo>
                  <a:pt x="141376" y="101109"/>
                </a:lnTo>
                <a:lnTo>
                  <a:pt x="104373" y="138111"/>
                </a:lnTo>
                <a:cubicBezTo>
                  <a:pt x="99985" y="142500"/>
                  <a:pt x="99985" y="149627"/>
                  <a:pt x="104373" y="154015"/>
                </a:cubicBezTo>
                <a:cubicBezTo>
                  <a:pt x="108762" y="158403"/>
                  <a:pt x="115889" y="158403"/>
                  <a:pt x="120277" y="154015"/>
                </a:cubicBezTo>
                <a:lnTo>
                  <a:pt x="176448" y="97844"/>
                </a:lnTo>
                <a:close/>
              </a:path>
            </a:pathLst>
          </a:custGeom>
          <a:solidFill>
            <a:srgbClr val="6F7D8C"/>
          </a:solidFill>
        </p:spPr>
      </p:sp>
      <p:sp>
        <p:nvSpPr>
          <p:cNvPr id="16" name="Shape 14"/>
          <p:cNvSpPr/>
          <p:nvPr/>
        </p:nvSpPr>
        <p:spPr>
          <a:xfrm>
            <a:off x="2237201" y="4662225"/>
            <a:ext cx="134811" cy="134811"/>
          </a:xfrm>
          <a:custGeom>
            <a:avLst/>
            <a:gdLst/>
            <a:ahLst/>
            <a:cxnLst/>
            <a:rect l="l" t="t" r="r" b="b"/>
            <a:pathLst>
              <a:path w="134811" h="134811">
                <a:moveTo>
                  <a:pt x="67406" y="0"/>
                </a:moveTo>
                <a:lnTo>
                  <a:pt x="67406" y="0"/>
                </a:lnTo>
                <a:cubicBezTo>
                  <a:pt x="104608" y="0"/>
                  <a:pt x="134811" y="30203"/>
                  <a:pt x="134811" y="67406"/>
                </a:cubicBezTo>
                <a:lnTo>
                  <a:pt x="134811" y="67406"/>
                </a:lnTo>
                <a:cubicBezTo>
                  <a:pt x="134811" y="104608"/>
                  <a:pt x="104608" y="134811"/>
                  <a:pt x="67406" y="134811"/>
                </a:cubicBezTo>
                <a:lnTo>
                  <a:pt x="67406" y="134811"/>
                </a:lnTo>
                <a:cubicBezTo>
                  <a:pt x="30203" y="134811"/>
                  <a:pt x="0" y="104608"/>
                  <a:pt x="0" y="67406"/>
                </a:cubicBezTo>
                <a:lnTo>
                  <a:pt x="0" y="67406"/>
                </a:lnTo>
                <a:cubicBezTo>
                  <a:pt x="0" y="30203"/>
                  <a:pt x="30203" y="0"/>
                  <a:pt x="6740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7" name="Text 15"/>
          <p:cNvSpPr/>
          <p:nvPr/>
        </p:nvSpPr>
        <p:spPr>
          <a:xfrm>
            <a:off x="2108007" y="4841974"/>
            <a:ext cx="393200" cy="2246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识别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853507" y="4774568"/>
            <a:ext cx="179748" cy="179748"/>
          </a:xfrm>
          <a:custGeom>
            <a:avLst/>
            <a:gdLst/>
            <a:ahLst/>
            <a:cxnLst/>
            <a:rect l="l" t="t" r="r" b="b"/>
            <a:pathLst>
              <a:path w="179748" h="179748">
                <a:moveTo>
                  <a:pt x="176448" y="97808"/>
                </a:moveTo>
                <a:cubicBezTo>
                  <a:pt x="180837" y="93420"/>
                  <a:pt x="180837" y="86293"/>
                  <a:pt x="176448" y="81905"/>
                </a:cubicBezTo>
                <a:lnTo>
                  <a:pt x="120277" y="25734"/>
                </a:lnTo>
                <a:cubicBezTo>
                  <a:pt x="115889" y="21345"/>
                  <a:pt x="108762" y="21345"/>
                  <a:pt x="104373" y="25734"/>
                </a:cubicBezTo>
                <a:cubicBezTo>
                  <a:pt x="99985" y="30122"/>
                  <a:pt x="99985" y="37249"/>
                  <a:pt x="104373" y="41637"/>
                </a:cubicBezTo>
                <a:lnTo>
                  <a:pt x="141376" y="78640"/>
                </a:lnTo>
                <a:lnTo>
                  <a:pt x="11234" y="78640"/>
                </a:lnTo>
                <a:cubicBezTo>
                  <a:pt x="5020" y="78640"/>
                  <a:pt x="0" y="83660"/>
                  <a:pt x="0" y="89874"/>
                </a:cubicBezTo>
                <a:cubicBezTo>
                  <a:pt x="0" y="96088"/>
                  <a:pt x="5020" y="101109"/>
                  <a:pt x="11234" y="101109"/>
                </a:cubicBezTo>
                <a:lnTo>
                  <a:pt x="141376" y="101109"/>
                </a:lnTo>
                <a:lnTo>
                  <a:pt x="104373" y="138111"/>
                </a:lnTo>
                <a:cubicBezTo>
                  <a:pt x="99985" y="142500"/>
                  <a:pt x="99985" y="149627"/>
                  <a:pt x="104373" y="154015"/>
                </a:cubicBezTo>
                <a:cubicBezTo>
                  <a:pt x="108762" y="158403"/>
                  <a:pt x="115889" y="158403"/>
                  <a:pt x="120277" y="154015"/>
                </a:cubicBezTo>
                <a:lnTo>
                  <a:pt x="176448" y="97844"/>
                </a:lnTo>
                <a:close/>
              </a:path>
            </a:pathLst>
          </a:custGeom>
          <a:solidFill>
            <a:srgbClr val="6F7D8C"/>
          </a:solidFill>
        </p:spPr>
      </p:sp>
      <p:sp>
        <p:nvSpPr>
          <p:cNvPr id="19" name="Shape 17"/>
          <p:cNvSpPr/>
          <p:nvPr/>
        </p:nvSpPr>
        <p:spPr>
          <a:xfrm>
            <a:off x="3514749" y="4662225"/>
            <a:ext cx="134811" cy="134811"/>
          </a:xfrm>
          <a:custGeom>
            <a:avLst/>
            <a:gdLst/>
            <a:ahLst/>
            <a:cxnLst/>
            <a:rect l="l" t="t" r="r" b="b"/>
            <a:pathLst>
              <a:path w="134811" h="134811">
                <a:moveTo>
                  <a:pt x="67406" y="0"/>
                </a:moveTo>
                <a:lnTo>
                  <a:pt x="67406" y="0"/>
                </a:lnTo>
                <a:cubicBezTo>
                  <a:pt x="104608" y="0"/>
                  <a:pt x="134811" y="30203"/>
                  <a:pt x="134811" y="67406"/>
                </a:cubicBezTo>
                <a:lnTo>
                  <a:pt x="134811" y="67406"/>
                </a:lnTo>
                <a:cubicBezTo>
                  <a:pt x="134811" y="104608"/>
                  <a:pt x="104608" y="134811"/>
                  <a:pt x="67406" y="134811"/>
                </a:cubicBezTo>
                <a:lnTo>
                  <a:pt x="67406" y="134811"/>
                </a:lnTo>
                <a:cubicBezTo>
                  <a:pt x="30203" y="134811"/>
                  <a:pt x="0" y="104608"/>
                  <a:pt x="0" y="67406"/>
                </a:cubicBezTo>
                <a:lnTo>
                  <a:pt x="0" y="67406"/>
                </a:lnTo>
                <a:cubicBezTo>
                  <a:pt x="0" y="30203"/>
                  <a:pt x="30203" y="0"/>
                  <a:pt x="6740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0" name="Text 18"/>
          <p:cNvSpPr/>
          <p:nvPr/>
        </p:nvSpPr>
        <p:spPr>
          <a:xfrm>
            <a:off x="3385555" y="4841974"/>
            <a:ext cx="393200" cy="2246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告警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131055" y="4774568"/>
            <a:ext cx="179748" cy="179748"/>
          </a:xfrm>
          <a:custGeom>
            <a:avLst/>
            <a:gdLst/>
            <a:ahLst/>
            <a:cxnLst/>
            <a:rect l="l" t="t" r="r" b="b"/>
            <a:pathLst>
              <a:path w="179748" h="179748">
                <a:moveTo>
                  <a:pt x="176448" y="97808"/>
                </a:moveTo>
                <a:cubicBezTo>
                  <a:pt x="180837" y="93420"/>
                  <a:pt x="180837" y="86293"/>
                  <a:pt x="176448" y="81905"/>
                </a:cubicBezTo>
                <a:lnTo>
                  <a:pt x="120277" y="25734"/>
                </a:lnTo>
                <a:cubicBezTo>
                  <a:pt x="115889" y="21345"/>
                  <a:pt x="108762" y="21345"/>
                  <a:pt x="104373" y="25734"/>
                </a:cubicBezTo>
                <a:cubicBezTo>
                  <a:pt x="99985" y="30122"/>
                  <a:pt x="99985" y="37249"/>
                  <a:pt x="104373" y="41637"/>
                </a:cubicBezTo>
                <a:lnTo>
                  <a:pt x="141376" y="78640"/>
                </a:lnTo>
                <a:lnTo>
                  <a:pt x="11234" y="78640"/>
                </a:lnTo>
                <a:cubicBezTo>
                  <a:pt x="5020" y="78640"/>
                  <a:pt x="0" y="83660"/>
                  <a:pt x="0" y="89874"/>
                </a:cubicBezTo>
                <a:cubicBezTo>
                  <a:pt x="0" y="96088"/>
                  <a:pt x="5020" y="101109"/>
                  <a:pt x="11234" y="101109"/>
                </a:cubicBezTo>
                <a:lnTo>
                  <a:pt x="141376" y="101109"/>
                </a:lnTo>
                <a:lnTo>
                  <a:pt x="104373" y="138111"/>
                </a:lnTo>
                <a:cubicBezTo>
                  <a:pt x="99985" y="142500"/>
                  <a:pt x="99985" y="149627"/>
                  <a:pt x="104373" y="154015"/>
                </a:cubicBezTo>
                <a:cubicBezTo>
                  <a:pt x="108762" y="158403"/>
                  <a:pt x="115889" y="158403"/>
                  <a:pt x="120277" y="154015"/>
                </a:cubicBezTo>
                <a:lnTo>
                  <a:pt x="176448" y="97844"/>
                </a:lnTo>
                <a:close/>
              </a:path>
            </a:pathLst>
          </a:custGeom>
          <a:solidFill>
            <a:srgbClr val="6F7D8C"/>
          </a:solidFill>
        </p:spPr>
      </p:sp>
      <p:sp>
        <p:nvSpPr>
          <p:cNvPr id="22" name="Shape 20"/>
          <p:cNvSpPr/>
          <p:nvPr/>
        </p:nvSpPr>
        <p:spPr>
          <a:xfrm>
            <a:off x="4792297" y="4662225"/>
            <a:ext cx="134811" cy="134811"/>
          </a:xfrm>
          <a:custGeom>
            <a:avLst/>
            <a:gdLst/>
            <a:ahLst/>
            <a:cxnLst/>
            <a:rect l="l" t="t" r="r" b="b"/>
            <a:pathLst>
              <a:path w="134811" h="134811">
                <a:moveTo>
                  <a:pt x="67406" y="0"/>
                </a:moveTo>
                <a:lnTo>
                  <a:pt x="67406" y="0"/>
                </a:lnTo>
                <a:cubicBezTo>
                  <a:pt x="104608" y="0"/>
                  <a:pt x="134811" y="30203"/>
                  <a:pt x="134811" y="67406"/>
                </a:cubicBezTo>
                <a:lnTo>
                  <a:pt x="134811" y="67406"/>
                </a:lnTo>
                <a:cubicBezTo>
                  <a:pt x="134811" y="104608"/>
                  <a:pt x="104608" y="134811"/>
                  <a:pt x="67406" y="134811"/>
                </a:cubicBezTo>
                <a:lnTo>
                  <a:pt x="67406" y="134811"/>
                </a:lnTo>
                <a:cubicBezTo>
                  <a:pt x="30203" y="134811"/>
                  <a:pt x="0" y="104608"/>
                  <a:pt x="0" y="67406"/>
                </a:cubicBezTo>
                <a:lnTo>
                  <a:pt x="0" y="67406"/>
                </a:lnTo>
                <a:cubicBezTo>
                  <a:pt x="0" y="30203"/>
                  <a:pt x="30203" y="0"/>
                  <a:pt x="6740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3" name="Text 21"/>
          <p:cNvSpPr/>
          <p:nvPr/>
        </p:nvSpPr>
        <p:spPr>
          <a:xfrm>
            <a:off x="4663103" y="4841974"/>
            <a:ext cx="393200" cy="2246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处置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408603" y="4774568"/>
            <a:ext cx="179748" cy="179748"/>
          </a:xfrm>
          <a:custGeom>
            <a:avLst/>
            <a:gdLst/>
            <a:ahLst/>
            <a:cxnLst/>
            <a:rect l="l" t="t" r="r" b="b"/>
            <a:pathLst>
              <a:path w="179748" h="179748">
                <a:moveTo>
                  <a:pt x="176448" y="97808"/>
                </a:moveTo>
                <a:cubicBezTo>
                  <a:pt x="180837" y="93420"/>
                  <a:pt x="180837" y="86293"/>
                  <a:pt x="176448" y="81905"/>
                </a:cubicBezTo>
                <a:lnTo>
                  <a:pt x="120277" y="25734"/>
                </a:lnTo>
                <a:cubicBezTo>
                  <a:pt x="115889" y="21345"/>
                  <a:pt x="108762" y="21345"/>
                  <a:pt x="104373" y="25734"/>
                </a:cubicBezTo>
                <a:cubicBezTo>
                  <a:pt x="99985" y="30122"/>
                  <a:pt x="99985" y="37249"/>
                  <a:pt x="104373" y="41637"/>
                </a:cubicBezTo>
                <a:lnTo>
                  <a:pt x="141376" y="78640"/>
                </a:lnTo>
                <a:lnTo>
                  <a:pt x="11234" y="78640"/>
                </a:lnTo>
                <a:cubicBezTo>
                  <a:pt x="5020" y="78640"/>
                  <a:pt x="0" y="83660"/>
                  <a:pt x="0" y="89874"/>
                </a:cubicBezTo>
                <a:cubicBezTo>
                  <a:pt x="0" y="96088"/>
                  <a:pt x="5020" y="101109"/>
                  <a:pt x="11234" y="101109"/>
                </a:cubicBezTo>
                <a:lnTo>
                  <a:pt x="141376" y="101109"/>
                </a:lnTo>
                <a:lnTo>
                  <a:pt x="104373" y="138111"/>
                </a:lnTo>
                <a:cubicBezTo>
                  <a:pt x="99985" y="142500"/>
                  <a:pt x="99985" y="149627"/>
                  <a:pt x="104373" y="154015"/>
                </a:cubicBezTo>
                <a:cubicBezTo>
                  <a:pt x="108762" y="158403"/>
                  <a:pt x="115889" y="158403"/>
                  <a:pt x="120277" y="154015"/>
                </a:cubicBezTo>
                <a:lnTo>
                  <a:pt x="176448" y="97844"/>
                </a:lnTo>
                <a:close/>
              </a:path>
            </a:pathLst>
          </a:custGeom>
          <a:solidFill>
            <a:srgbClr val="6F7D8C"/>
          </a:solidFill>
        </p:spPr>
      </p:sp>
      <p:sp>
        <p:nvSpPr>
          <p:cNvPr id="25" name="Shape 23"/>
          <p:cNvSpPr/>
          <p:nvPr/>
        </p:nvSpPr>
        <p:spPr>
          <a:xfrm>
            <a:off x="6069845" y="4662225"/>
            <a:ext cx="134811" cy="134811"/>
          </a:xfrm>
          <a:custGeom>
            <a:avLst/>
            <a:gdLst/>
            <a:ahLst/>
            <a:cxnLst/>
            <a:rect l="l" t="t" r="r" b="b"/>
            <a:pathLst>
              <a:path w="134811" h="134811">
                <a:moveTo>
                  <a:pt x="67406" y="0"/>
                </a:moveTo>
                <a:lnTo>
                  <a:pt x="67406" y="0"/>
                </a:lnTo>
                <a:cubicBezTo>
                  <a:pt x="104608" y="0"/>
                  <a:pt x="134811" y="30203"/>
                  <a:pt x="134811" y="67406"/>
                </a:cubicBezTo>
                <a:lnTo>
                  <a:pt x="134811" y="67406"/>
                </a:lnTo>
                <a:cubicBezTo>
                  <a:pt x="134811" y="104608"/>
                  <a:pt x="104608" y="134811"/>
                  <a:pt x="67406" y="134811"/>
                </a:cubicBezTo>
                <a:lnTo>
                  <a:pt x="67406" y="134811"/>
                </a:lnTo>
                <a:cubicBezTo>
                  <a:pt x="30203" y="134811"/>
                  <a:pt x="0" y="104608"/>
                  <a:pt x="0" y="67406"/>
                </a:cubicBezTo>
                <a:lnTo>
                  <a:pt x="0" y="67406"/>
                </a:lnTo>
                <a:cubicBezTo>
                  <a:pt x="0" y="30203"/>
                  <a:pt x="30203" y="0"/>
                  <a:pt x="6740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6" name="Text 24"/>
          <p:cNvSpPr/>
          <p:nvPr/>
        </p:nvSpPr>
        <p:spPr>
          <a:xfrm>
            <a:off x="5940651" y="4841974"/>
            <a:ext cx="393200" cy="2246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复测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686151" y="4774568"/>
            <a:ext cx="179748" cy="179748"/>
          </a:xfrm>
          <a:custGeom>
            <a:avLst/>
            <a:gdLst/>
            <a:ahLst/>
            <a:cxnLst/>
            <a:rect l="l" t="t" r="r" b="b"/>
            <a:pathLst>
              <a:path w="179748" h="179748">
                <a:moveTo>
                  <a:pt x="176448" y="97808"/>
                </a:moveTo>
                <a:cubicBezTo>
                  <a:pt x="180837" y="93420"/>
                  <a:pt x="180837" y="86293"/>
                  <a:pt x="176448" y="81905"/>
                </a:cubicBezTo>
                <a:lnTo>
                  <a:pt x="120277" y="25734"/>
                </a:lnTo>
                <a:cubicBezTo>
                  <a:pt x="115889" y="21345"/>
                  <a:pt x="108762" y="21345"/>
                  <a:pt x="104373" y="25734"/>
                </a:cubicBezTo>
                <a:cubicBezTo>
                  <a:pt x="99985" y="30122"/>
                  <a:pt x="99985" y="37249"/>
                  <a:pt x="104373" y="41637"/>
                </a:cubicBezTo>
                <a:lnTo>
                  <a:pt x="141376" y="78640"/>
                </a:lnTo>
                <a:lnTo>
                  <a:pt x="11234" y="78640"/>
                </a:lnTo>
                <a:cubicBezTo>
                  <a:pt x="5020" y="78640"/>
                  <a:pt x="0" y="83660"/>
                  <a:pt x="0" y="89874"/>
                </a:cubicBezTo>
                <a:cubicBezTo>
                  <a:pt x="0" y="96088"/>
                  <a:pt x="5020" y="101109"/>
                  <a:pt x="11234" y="101109"/>
                </a:cubicBezTo>
                <a:lnTo>
                  <a:pt x="141376" y="101109"/>
                </a:lnTo>
                <a:lnTo>
                  <a:pt x="104373" y="138111"/>
                </a:lnTo>
                <a:cubicBezTo>
                  <a:pt x="99985" y="142500"/>
                  <a:pt x="99985" y="149627"/>
                  <a:pt x="104373" y="154015"/>
                </a:cubicBezTo>
                <a:cubicBezTo>
                  <a:pt x="108762" y="158403"/>
                  <a:pt x="115889" y="158403"/>
                  <a:pt x="120277" y="154015"/>
                </a:cubicBezTo>
                <a:lnTo>
                  <a:pt x="176448" y="97844"/>
                </a:lnTo>
                <a:close/>
              </a:path>
            </a:pathLst>
          </a:custGeom>
          <a:solidFill>
            <a:srgbClr val="6F7D8C"/>
          </a:solidFill>
        </p:spPr>
      </p:sp>
      <p:sp>
        <p:nvSpPr>
          <p:cNvPr id="28" name="Shape 26"/>
          <p:cNvSpPr/>
          <p:nvPr/>
        </p:nvSpPr>
        <p:spPr>
          <a:xfrm>
            <a:off x="7347393" y="4662225"/>
            <a:ext cx="134811" cy="134811"/>
          </a:xfrm>
          <a:custGeom>
            <a:avLst/>
            <a:gdLst/>
            <a:ahLst/>
            <a:cxnLst/>
            <a:rect l="l" t="t" r="r" b="b"/>
            <a:pathLst>
              <a:path w="134811" h="134811">
                <a:moveTo>
                  <a:pt x="67406" y="0"/>
                </a:moveTo>
                <a:lnTo>
                  <a:pt x="67406" y="0"/>
                </a:lnTo>
                <a:cubicBezTo>
                  <a:pt x="104608" y="0"/>
                  <a:pt x="134811" y="30203"/>
                  <a:pt x="134811" y="67406"/>
                </a:cubicBezTo>
                <a:lnTo>
                  <a:pt x="134811" y="67406"/>
                </a:lnTo>
                <a:cubicBezTo>
                  <a:pt x="134811" y="104608"/>
                  <a:pt x="104608" y="134811"/>
                  <a:pt x="67406" y="134811"/>
                </a:cubicBezTo>
                <a:lnTo>
                  <a:pt x="67406" y="134811"/>
                </a:lnTo>
                <a:cubicBezTo>
                  <a:pt x="30203" y="134811"/>
                  <a:pt x="0" y="104608"/>
                  <a:pt x="0" y="67406"/>
                </a:cubicBezTo>
                <a:lnTo>
                  <a:pt x="0" y="67406"/>
                </a:lnTo>
                <a:cubicBezTo>
                  <a:pt x="0" y="30203"/>
                  <a:pt x="30203" y="0"/>
                  <a:pt x="67406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9" name="Text 27"/>
          <p:cNvSpPr/>
          <p:nvPr/>
        </p:nvSpPr>
        <p:spPr>
          <a:xfrm>
            <a:off x="7218199" y="4841974"/>
            <a:ext cx="393200" cy="2246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归档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4988" y="5577819"/>
            <a:ext cx="7538200" cy="2842272"/>
          </a:xfrm>
          <a:custGeom>
            <a:avLst/>
            <a:gdLst/>
            <a:ahLst/>
            <a:cxnLst/>
            <a:rect l="l" t="t" r="r" b="b"/>
            <a:pathLst>
              <a:path w="7538200" h="2842272">
                <a:moveTo>
                  <a:pt x="134809" y="0"/>
                </a:moveTo>
                <a:lnTo>
                  <a:pt x="7403391" y="0"/>
                </a:lnTo>
                <a:cubicBezTo>
                  <a:pt x="7477844" y="0"/>
                  <a:pt x="7538200" y="60356"/>
                  <a:pt x="7538200" y="134809"/>
                </a:cubicBezTo>
                <a:lnTo>
                  <a:pt x="7538200" y="2707463"/>
                </a:lnTo>
                <a:cubicBezTo>
                  <a:pt x="7538200" y="2781916"/>
                  <a:pt x="7477844" y="2842272"/>
                  <a:pt x="7403391" y="2842272"/>
                </a:cubicBezTo>
                <a:lnTo>
                  <a:pt x="134809" y="2842272"/>
                </a:lnTo>
                <a:cubicBezTo>
                  <a:pt x="60356" y="2842272"/>
                  <a:pt x="0" y="2781916"/>
                  <a:pt x="0" y="2707463"/>
                </a:cubicBezTo>
                <a:lnTo>
                  <a:pt x="0" y="134809"/>
                </a:lnTo>
                <a:cubicBezTo>
                  <a:pt x="0" y="60406"/>
                  <a:pt x="60406" y="0"/>
                  <a:pt x="134809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18994" y="5830590"/>
            <a:ext cx="269623" cy="269623"/>
          </a:xfrm>
          <a:custGeom>
            <a:avLst/>
            <a:gdLst/>
            <a:ahLst/>
            <a:cxnLst/>
            <a:rect l="l" t="t" r="r" b="b"/>
            <a:pathLst>
              <a:path w="269623" h="269623">
                <a:moveTo>
                  <a:pt x="122436" y="2738"/>
                </a:moveTo>
                <a:cubicBezTo>
                  <a:pt x="130283" y="-895"/>
                  <a:pt x="139340" y="-895"/>
                  <a:pt x="147187" y="2738"/>
                </a:cubicBezTo>
                <a:lnTo>
                  <a:pt x="262303" y="55926"/>
                </a:lnTo>
                <a:cubicBezTo>
                  <a:pt x="266779" y="57979"/>
                  <a:pt x="269623" y="62456"/>
                  <a:pt x="269623" y="67406"/>
                </a:cubicBezTo>
                <a:cubicBezTo>
                  <a:pt x="269623" y="72356"/>
                  <a:pt x="266779" y="76832"/>
                  <a:pt x="262303" y="78886"/>
                </a:cubicBezTo>
                <a:lnTo>
                  <a:pt x="147187" y="132073"/>
                </a:lnTo>
                <a:cubicBezTo>
                  <a:pt x="139340" y="135707"/>
                  <a:pt x="130283" y="135707"/>
                  <a:pt x="122436" y="132073"/>
                </a:cubicBezTo>
                <a:lnTo>
                  <a:pt x="7320" y="78886"/>
                </a:lnTo>
                <a:cubicBezTo>
                  <a:pt x="2844" y="76779"/>
                  <a:pt x="0" y="72303"/>
                  <a:pt x="0" y="67406"/>
                </a:cubicBezTo>
                <a:cubicBezTo>
                  <a:pt x="0" y="62508"/>
                  <a:pt x="2844" y="57979"/>
                  <a:pt x="7320" y="55926"/>
                </a:cubicBezTo>
                <a:lnTo>
                  <a:pt x="122436" y="2738"/>
                </a:lnTo>
                <a:close/>
                <a:moveTo>
                  <a:pt x="25330" y="115011"/>
                </a:moveTo>
                <a:lnTo>
                  <a:pt x="111851" y="154980"/>
                </a:lnTo>
                <a:cubicBezTo>
                  <a:pt x="126438" y="161721"/>
                  <a:pt x="143237" y="161721"/>
                  <a:pt x="157824" y="154980"/>
                </a:cubicBezTo>
                <a:lnTo>
                  <a:pt x="244346" y="115011"/>
                </a:lnTo>
                <a:lnTo>
                  <a:pt x="262303" y="123331"/>
                </a:lnTo>
                <a:cubicBezTo>
                  <a:pt x="266779" y="125385"/>
                  <a:pt x="269623" y="129861"/>
                  <a:pt x="269623" y="134811"/>
                </a:cubicBezTo>
                <a:cubicBezTo>
                  <a:pt x="269623" y="139761"/>
                  <a:pt x="266779" y="144238"/>
                  <a:pt x="262303" y="146291"/>
                </a:cubicBezTo>
                <a:lnTo>
                  <a:pt x="147187" y="199479"/>
                </a:lnTo>
                <a:cubicBezTo>
                  <a:pt x="139340" y="203112"/>
                  <a:pt x="130283" y="203112"/>
                  <a:pt x="122436" y="199479"/>
                </a:cubicBezTo>
                <a:lnTo>
                  <a:pt x="7320" y="146291"/>
                </a:lnTo>
                <a:cubicBezTo>
                  <a:pt x="2844" y="144185"/>
                  <a:pt x="0" y="139709"/>
                  <a:pt x="0" y="134811"/>
                </a:cubicBezTo>
                <a:cubicBezTo>
                  <a:pt x="0" y="129914"/>
                  <a:pt x="2844" y="125385"/>
                  <a:pt x="7320" y="123331"/>
                </a:cubicBezTo>
                <a:lnTo>
                  <a:pt x="25277" y="115011"/>
                </a:lnTo>
                <a:close/>
                <a:moveTo>
                  <a:pt x="7320" y="190737"/>
                </a:moveTo>
                <a:lnTo>
                  <a:pt x="25277" y="182417"/>
                </a:lnTo>
                <a:lnTo>
                  <a:pt x="111799" y="222386"/>
                </a:lnTo>
                <a:cubicBezTo>
                  <a:pt x="126386" y="229127"/>
                  <a:pt x="143184" y="229127"/>
                  <a:pt x="157771" y="222386"/>
                </a:cubicBezTo>
                <a:lnTo>
                  <a:pt x="244293" y="182417"/>
                </a:lnTo>
                <a:lnTo>
                  <a:pt x="262250" y="190737"/>
                </a:lnTo>
                <a:cubicBezTo>
                  <a:pt x="266726" y="192791"/>
                  <a:pt x="269570" y="197267"/>
                  <a:pt x="269570" y="202217"/>
                </a:cubicBezTo>
                <a:cubicBezTo>
                  <a:pt x="269570" y="207167"/>
                  <a:pt x="266726" y="211643"/>
                  <a:pt x="262250" y="213697"/>
                </a:cubicBezTo>
                <a:lnTo>
                  <a:pt x="147134" y="266884"/>
                </a:lnTo>
                <a:cubicBezTo>
                  <a:pt x="139287" y="270518"/>
                  <a:pt x="130230" y="270518"/>
                  <a:pt x="122383" y="266884"/>
                </a:cubicBezTo>
                <a:lnTo>
                  <a:pt x="7320" y="213697"/>
                </a:lnTo>
                <a:cubicBezTo>
                  <a:pt x="2844" y="211591"/>
                  <a:pt x="0" y="207114"/>
                  <a:pt x="0" y="202217"/>
                </a:cubicBezTo>
                <a:cubicBezTo>
                  <a:pt x="0" y="197320"/>
                  <a:pt x="2844" y="192791"/>
                  <a:pt x="7320" y="190737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2" name="Text 30"/>
          <p:cNvSpPr/>
          <p:nvPr/>
        </p:nvSpPr>
        <p:spPr>
          <a:xfrm>
            <a:off x="1157131" y="5808122"/>
            <a:ext cx="1011085" cy="3145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分层视角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85291" y="6302430"/>
            <a:ext cx="44937" cy="539245"/>
          </a:xfrm>
          <a:custGeom>
            <a:avLst/>
            <a:gdLst/>
            <a:ahLst/>
            <a:cxnLst/>
            <a:rect l="l" t="t" r="r" b="b"/>
            <a:pathLst>
              <a:path w="44937" h="539245">
                <a:moveTo>
                  <a:pt x="0" y="0"/>
                </a:moveTo>
                <a:lnTo>
                  <a:pt x="44937" y="0"/>
                </a:lnTo>
                <a:lnTo>
                  <a:pt x="44937" y="539245"/>
                </a:lnTo>
                <a:lnTo>
                  <a:pt x="0" y="539245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4" name="Text 32"/>
          <p:cNvSpPr/>
          <p:nvPr/>
        </p:nvSpPr>
        <p:spPr>
          <a:xfrm>
            <a:off x="865039" y="6257493"/>
            <a:ext cx="6628224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城市治理视角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65039" y="6572053"/>
            <a:ext cx="6628224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打通多源异构数据壁垒（SCADA、传感器、巡检记录），实现时空对齐与质量评估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85291" y="6976487"/>
            <a:ext cx="44937" cy="539245"/>
          </a:xfrm>
          <a:custGeom>
            <a:avLst/>
            <a:gdLst/>
            <a:ahLst/>
            <a:cxnLst/>
            <a:rect l="l" t="t" r="r" b="b"/>
            <a:pathLst>
              <a:path w="44937" h="539245">
                <a:moveTo>
                  <a:pt x="0" y="0"/>
                </a:moveTo>
                <a:lnTo>
                  <a:pt x="44937" y="0"/>
                </a:lnTo>
                <a:lnTo>
                  <a:pt x="44937" y="539245"/>
                </a:lnTo>
                <a:lnTo>
                  <a:pt x="0" y="539245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7" name="Text 35"/>
          <p:cNvSpPr/>
          <p:nvPr/>
        </p:nvSpPr>
        <p:spPr>
          <a:xfrm>
            <a:off x="865039" y="6931549"/>
            <a:ext cx="5931699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用户体验视角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5039" y="7246109"/>
            <a:ext cx="5931699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B端侧重态势看板与工单闭环，C端以"安燃云·家"实现居民参与的最低门槛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85291" y="7650543"/>
            <a:ext cx="44937" cy="539245"/>
          </a:xfrm>
          <a:custGeom>
            <a:avLst/>
            <a:gdLst/>
            <a:ahLst/>
            <a:cxnLst/>
            <a:rect l="l" t="t" r="r" b="b"/>
            <a:pathLst>
              <a:path w="44937" h="539245">
                <a:moveTo>
                  <a:pt x="0" y="0"/>
                </a:moveTo>
                <a:lnTo>
                  <a:pt x="44937" y="0"/>
                </a:lnTo>
                <a:lnTo>
                  <a:pt x="44937" y="539245"/>
                </a:lnTo>
                <a:lnTo>
                  <a:pt x="0" y="539245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40" name="Text 38"/>
          <p:cNvSpPr/>
          <p:nvPr/>
        </p:nvSpPr>
        <p:spPr>
          <a:xfrm>
            <a:off x="865039" y="7605606"/>
            <a:ext cx="5426156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工程实施视角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65039" y="7920166"/>
            <a:ext cx="5426156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"仿真先行、实网替换"工程路线，确保早期可验证性与后期可演进性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68955" y="1488542"/>
            <a:ext cx="7538200" cy="4662225"/>
          </a:xfrm>
          <a:custGeom>
            <a:avLst/>
            <a:gdLst/>
            <a:ahLst/>
            <a:cxnLst/>
            <a:rect l="l" t="t" r="r" b="b"/>
            <a:pathLst>
              <a:path w="7538200" h="4662225">
                <a:moveTo>
                  <a:pt x="134832" y="0"/>
                </a:moveTo>
                <a:lnTo>
                  <a:pt x="7403369" y="0"/>
                </a:lnTo>
                <a:cubicBezTo>
                  <a:pt x="7477834" y="0"/>
                  <a:pt x="7538200" y="60366"/>
                  <a:pt x="7538200" y="134832"/>
                </a:cubicBezTo>
                <a:lnTo>
                  <a:pt x="7538200" y="4527394"/>
                </a:lnTo>
                <a:cubicBezTo>
                  <a:pt x="7538200" y="4601859"/>
                  <a:pt x="7477834" y="4662225"/>
                  <a:pt x="7403369" y="4662225"/>
                </a:cubicBezTo>
                <a:lnTo>
                  <a:pt x="134832" y="4662225"/>
                </a:lnTo>
                <a:cubicBezTo>
                  <a:pt x="60366" y="4662225"/>
                  <a:pt x="0" y="4601859"/>
                  <a:pt x="0" y="4527394"/>
                </a:cubicBezTo>
                <a:lnTo>
                  <a:pt x="0" y="134832"/>
                </a:lnTo>
                <a:cubicBezTo>
                  <a:pt x="0" y="60366"/>
                  <a:pt x="60366" y="0"/>
                  <a:pt x="134832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8499258" y="1763782"/>
            <a:ext cx="280857" cy="224686"/>
          </a:xfrm>
          <a:custGeom>
            <a:avLst/>
            <a:gdLst/>
            <a:ahLst/>
            <a:cxnLst/>
            <a:rect l="l" t="t" r="r" b="b"/>
            <a:pathLst>
              <a:path w="280857" h="224686">
                <a:moveTo>
                  <a:pt x="182513" y="92376"/>
                </a:moveTo>
                <a:cubicBezTo>
                  <a:pt x="187867" y="90927"/>
                  <a:pt x="193484" y="93473"/>
                  <a:pt x="195898" y="98432"/>
                </a:cubicBezTo>
                <a:lnTo>
                  <a:pt x="204060" y="114932"/>
                </a:lnTo>
                <a:cubicBezTo>
                  <a:pt x="208580" y="115546"/>
                  <a:pt x="213012" y="116775"/>
                  <a:pt x="217181" y="118487"/>
                </a:cubicBezTo>
                <a:lnTo>
                  <a:pt x="232541" y="108262"/>
                </a:lnTo>
                <a:cubicBezTo>
                  <a:pt x="237149" y="105190"/>
                  <a:pt x="243248" y="105804"/>
                  <a:pt x="247154" y="109710"/>
                </a:cubicBezTo>
                <a:lnTo>
                  <a:pt x="255580" y="118135"/>
                </a:lnTo>
                <a:cubicBezTo>
                  <a:pt x="259485" y="122041"/>
                  <a:pt x="260100" y="128185"/>
                  <a:pt x="257028" y="132749"/>
                </a:cubicBezTo>
                <a:lnTo>
                  <a:pt x="246803" y="148064"/>
                </a:lnTo>
                <a:cubicBezTo>
                  <a:pt x="247637" y="150127"/>
                  <a:pt x="248383" y="152277"/>
                  <a:pt x="248997" y="154515"/>
                </a:cubicBezTo>
                <a:cubicBezTo>
                  <a:pt x="249612" y="156753"/>
                  <a:pt x="250007" y="158947"/>
                  <a:pt x="250314" y="161186"/>
                </a:cubicBezTo>
                <a:lnTo>
                  <a:pt x="266858" y="169348"/>
                </a:lnTo>
                <a:cubicBezTo>
                  <a:pt x="271817" y="171805"/>
                  <a:pt x="274362" y="177423"/>
                  <a:pt x="272914" y="182733"/>
                </a:cubicBezTo>
                <a:lnTo>
                  <a:pt x="269842" y="194230"/>
                </a:lnTo>
                <a:cubicBezTo>
                  <a:pt x="268394" y="199540"/>
                  <a:pt x="263435" y="203139"/>
                  <a:pt x="257906" y="202787"/>
                </a:cubicBezTo>
                <a:lnTo>
                  <a:pt x="239474" y="201603"/>
                </a:lnTo>
                <a:cubicBezTo>
                  <a:pt x="236710" y="205157"/>
                  <a:pt x="233506" y="208449"/>
                  <a:pt x="229864" y="211257"/>
                </a:cubicBezTo>
                <a:lnTo>
                  <a:pt x="231049" y="229644"/>
                </a:lnTo>
                <a:cubicBezTo>
                  <a:pt x="231400" y="235174"/>
                  <a:pt x="227801" y="240177"/>
                  <a:pt x="222491" y="241581"/>
                </a:cubicBezTo>
                <a:lnTo>
                  <a:pt x="210994" y="244653"/>
                </a:lnTo>
                <a:cubicBezTo>
                  <a:pt x="205640" y="246101"/>
                  <a:pt x="200067" y="243556"/>
                  <a:pt x="197609" y="238597"/>
                </a:cubicBezTo>
                <a:lnTo>
                  <a:pt x="189447" y="222096"/>
                </a:lnTo>
                <a:cubicBezTo>
                  <a:pt x="184927" y="221482"/>
                  <a:pt x="180494" y="220253"/>
                  <a:pt x="176326" y="218542"/>
                </a:cubicBezTo>
                <a:lnTo>
                  <a:pt x="160966" y="228767"/>
                </a:lnTo>
                <a:cubicBezTo>
                  <a:pt x="156358" y="231839"/>
                  <a:pt x="150258" y="231224"/>
                  <a:pt x="146353" y="227319"/>
                </a:cubicBezTo>
                <a:lnTo>
                  <a:pt x="137927" y="218893"/>
                </a:lnTo>
                <a:cubicBezTo>
                  <a:pt x="134021" y="214987"/>
                  <a:pt x="133407" y="208887"/>
                  <a:pt x="136479" y="204280"/>
                </a:cubicBezTo>
                <a:lnTo>
                  <a:pt x="146704" y="188920"/>
                </a:lnTo>
                <a:cubicBezTo>
                  <a:pt x="145870" y="186858"/>
                  <a:pt x="145124" y="184707"/>
                  <a:pt x="144510" y="182469"/>
                </a:cubicBezTo>
                <a:cubicBezTo>
                  <a:pt x="143895" y="180231"/>
                  <a:pt x="143500" y="177993"/>
                  <a:pt x="143193" y="175799"/>
                </a:cubicBezTo>
                <a:lnTo>
                  <a:pt x="126649" y="167636"/>
                </a:lnTo>
                <a:cubicBezTo>
                  <a:pt x="121690" y="165179"/>
                  <a:pt x="119189" y="159562"/>
                  <a:pt x="120593" y="154252"/>
                </a:cubicBezTo>
                <a:lnTo>
                  <a:pt x="123665" y="142754"/>
                </a:lnTo>
                <a:cubicBezTo>
                  <a:pt x="125113" y="137444"/>
                  <a:pt x="130072" y="133846"/>
                  <a:pt x="135601" y="134197"/>
                </a:cubicBezTo>
                <a:lnTo>
                  <a:pt x="153989" y="135382"/>
                </a:lnTo>
                <a:cubicBezTo>
                  <a:pt x="156753" y="131827"/>
                  <a:pt x="159957" y="128536"/>
                  <a:pt x="163599" y="125727"/>
                </a:cubicBezTo>
                <a:lnTo>
                  <a:pt x="162414" y="107384"/>
                </a:lnTo>
                <a:cubicBezTo>
                  <a:pt x="162063" y="101855"/>
                  <a:pt x="165662" y="96852"/>
                  <a:pt x="170972" y="95447"/>
                </a:cubicBezTo>
                <a:lnTo>
                  <a:pt x="182469" y="92376"/>
                </a:lnTo>
                <a:close/>
                <a:moveTo>
                  <a:pt x="196775" y="149205"/>
                </a:moveTo>
                <a:cubicBezTo>
                  <a:pt x="186119" y="149217"/>
                  <a:pt x="177476" y="157879"/>
                  <a:pt x="177488" y="168536"/>
                </a:cubicBezTo>
                <a:cubicBezTo>
                  <a:pt x="177501" y="179193"/>
                  <a:pt x="186162" y="187835"/>
                  <a:pt x="196819" y="187823"/>
                </a:cubicBezTo>
                <a:cubicBezTo>
                  <a:pt x="207476" y="187811"/>
                  <a:pt x="216118" y="179149"/>
                  <a:pt x="216106" y="168492"/>
                </a:cubicBezTo>
                <a:cubicBezTo>
                  <a:pt x="216094" y="157835"/>
                  <a:pt x="207432" y="149193"/>
                  <a:pt x="196775" y="149205"/>
                </a:cubicBezTo>
                <a:close/>
                <a:moveTo>
                  <a:pt x="98695" y="-19967"/>
                </a:moveTo>
                <a:lnTo>
                  <a:pt x="110192" y="-16895"/>
                </a:lnTo>
                <a:cubicBezTo>
                  <a:pt x="115502" y="-15447"/>
                  <a:pt x="119101" y="-10444"/>
                  <a:pt x="118750" y="-4959"/>
                </a:cubicBezTo>
                <a:lnTo>
                  <a:pt x="117565" y="13385"/>
                </a:lnTo>
                <a:cubicBezTo>
                  <a:pt x="121207" y="16193"/>
                  <a:pt x="124411" y="19441"/>
                  <a:pt x="127176" y="23039"/>
                </a:cubicBezTo>
                <a:lnTo>
                  <a:pt x="145607" y="21854"/>
                </a:lnTo>
                <a:cubicBezTo>
                  <a:pt x="151092" y="21503"/>
                  <a:pt x="156095" y="25102"/>
                  <a:pt x="157543" y="30412"/>
                </a:cubicBezTo>
                <a:lnTo>
                  <a:pt x="160615" y="41909"/>
                </a:lnTo>
                <a:cubicBezTo>
                  <a:pt x="162019" y="47219"/>
                  <a:pt x="159518" y="52836"/>
                  <a:pt x="154559" y="55294"/>
                </a:cubicBezTo>
                <a:lnTo>
                  <a:pt x="138015" y="63456"/>
                </a:lnTo>
                <a:cubicBezTo>
                  <a:pt x="137708" y="65694"/>
                  <a:pt x="137269" y="67932"/>
                  <a:pt x="136698" y="70126"/>
                </a:cubicBezTo>
                <a:cubicBezTo>
                  <a:pt x="136128" y="72321"/>
                  <a:pt x="135338" y="74515"/>
                  <a:pt x="134504" y="76577"/>
                </a:cubicBezTo>
                <a:lnTo>
                  <a:pt x="144729" y="91937"/>
                </a:lnTo>
                <a:cubicBezTo>
                  <a:pt x="147801" y="96545"/>
                  <a:pt x="147187" y="102644"/>
                  <a:pt x="143281" y="106550"/>
                </a:cubicBezTo>
                <a:lnTo>
                  <a:pt x="134855" y="114976"/>
                </a:lnTo>
                <a:cubicBezTo>
                  <a:pt x="130950" y="118881"/>
                  <a:pt x="124850" y="119496"/>
                  <a:pt x="120242" y="116424"/>
                </a:cubicBezTo>
                <a:lnTo>
                  <a:pt x="104883" y="106199"/>
                </a:lnTo>
                <a:cubicBezTo>
                  <a:pt x="100714" y="107911"/>
                  <a:pt x="96281" y="109139"/>
                  <a:pt x="91761" y="109754"/>
                </a:cubicBezTo>
                <a:lnTo>
                  <a:pt x="83599" y="126254"/>
                </a:lnTo>
                <a:cubicBezTo>
                  <a:pt x="81141" y="131213"/>
                  <a:pt x="75524" y="133714"/>
                  <a:pt x="70214" y="132310"/>
                </a:cubicBezTo>
                <a:lnTo>
                  <a:pt x="58717" y="129238"/>
                </a:lnTo>
                <a:cubicBezTo>
                  <a:pt x="53363" y="127790"/>
                  <a:pt x="49808" y="122787"/>
                  <a:pt x="50159" y="117302"/>
                </a:cubicBezTo>
                <a:lnTo>
                  <a:pt x="51344" y="98914"/>
                </a:lnTo>
                <a:cubicBezTo>
                  <a:pt x="47702" y="96106"/>
                  <a:pt x="44498" y="92858"/>
                  <a:pt x="41734" y="89260"/>
                </a:cubicBezTo>
                <a:lnTo>
                  <a:pt x="23302" y="90445"/>
                </a:lnTo>
                <a:cubicBezTo>
                  <a:pt x="17817" y="90796"/>
                  <a:pt x="12814" y="87197"/>
                  <a:pt x="11366" y="81887"/>
                </a:cubicBezTo>
                <a:lnTo>
                  <a:pt x="8294" y="70390"/>
                </a:lnTo>
                <a:cubicBezTo>
                  <a:pt x="6890" y="65080"/>
                  <a:pt x="9391" y="59463"/>
                  <a:pt x="14350" y="57005"/>
                </a:cubicBezTo>
                <a:lnTo>
                  <a:pt x="30894" y="48843"/>
                </a:lnTo>
                <a:cubicBezTo>
                  <a:pt x="31201" y="46605"/>
                  <a:pt x="31640" y="44411"/>
                  <a:pt x="32211" y="42172"/>
                </a:cubicBezTo>
                <a:cubicBezTo>
                  <a:pt x="32825" y="39934"/>
                  <a:pt x="33527" y="37784"/>
                  <a:pt x="34405" y="35721"/>
                </a:cubicBezTo>
                <a:lnTo>
                  <a:pt x="24180" y="20406"/>
                </a:lnTo>
                <a:cubicBezTo>
                  <a:pt x="21108" y="15798"/>
                  <a:pt x="21723" y="9698"/>
                  <a:pt x="25628" y="5793"/>
                </a:cubicBezTo>
                <a:lnTo>
                  <a:pt x="34054" y="-2633"/>
                </a:lnTo>
                <a:cubicBezTo>
                  <a:pt x="37960" y="-6539"/>
                  <a:pt x="44059" y="-7153"/>
                  <a:pt x="48667" y="-4081"/>
                </a:cubicBezTo>
                <a:lnTo>
                  <a:pt x="64027" y="6144"/>
                </a:lnTo>
                <a:cubicBezTo>
                  <a:pt x="68196" y="4432"/>
                  <a:pt x="72628" y="3204"/>
                  <a:pt x="77148" y="2589"/>
                </a:cubicBezTo>
                <a:lnTo>
                  <a:pt x="85310" y="-13911"/>
                </a:lnTo>
                <a:cubicBezTo>
                  <a:pt x="87768" y="-18870"/>
                  <a:pt x="93341" y="-21371"/>
                  <a:pt x="98695" y="-19967"/>
                </a:cubicBezTo>
                <a:close/>
                <a:moveTo>
                  <a:pt x="84433" y="36862"/>
                </a:moveTo>
                <a:cubicBezTo>
                  <a:pt x="73776" y="36862"/>
                  <a:pt x="65124" y="45515"/>
                  <a:pt x="65124" y="56171"/>
                </a:cubicBezTo>
                <a:cubicBezTo>
                  <a:pt x="65124" y="66828"/>
                  <a:pt x="73776" y="75480"/>
                  <a:pt x="84433" y="75480"/>
                </a:cubicBezTo>
                <a:cubicBezTo>
                  <a:pt x="95089" y="75480"/>
                  <a:pt x="103742" y="66828"/>
                  <a:pt x="103742" y="56171"/>
                </a:cubicBezTo>
                <a:cubicBezTo>
                  <a:pt x="103742" y="45515"/>
                  <a:pt x="95089" y="36862"/>
                  <a:pt x="84433" y="3686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4" name="Text 42"/>
          <p:cNvSpPr/>
          <p:nvPr/>
        </p:nvSpPr>
        <p:spPr>
          <a:xfrm>
            <a:off x="8780115" y="1718845"/>
            <a:ext cx="6909081" cy="3145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工程可实施性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521726" y="2359198"/>
            <a:ext cx="7055126" cy="853805"/>
          </a:xfrm>
          <a:custGeom>
            <a:avLst/>
            <a:gdLst/>
            <a:ahLst/>
            <a:cxnLst/>
            <a:rect l="l" t="t" r="r" b="b"/>
            <a:pathLst>
              <a:path w="7055126" h="853805">
                <a:moveTo>
                  <a:pt x="44937" y="0"/>
                </a:moveTo>
                <a:lnTo>
                  <a:pt x="6965255" y="0"/>
                </a:lnTo>
                <a:cubicBezTo>
                  <a:pt x="7014890" y="0"/>
                  <a:pt x="7055126" y="40237"/>
                  <a:pt x="7055126" y="89872"/>
                </a:cubicBezTo>
                <a:lnTo>
                  <a:pt x="7055126" y="763934"/>
                </a:lnTo>
                <a:cubicBezTo>
                  <a:pt x="7055126" y="813568"/>
                  <a:pt x="7014890" y="853805"/>
                  <a:pt x="6965255" y="853805"/>
                </a:cubicBezTo>
                <a:lnTo>
                  <a:pt x="44937" y="853805"/>
                </a:lnTo>
                <a:cubicBezTo>
                  <a:pt x="20119" y="853805"/>
                  <a:pt x="0" y="833686"/>
                  <a:pt x="0" y="808868"/>
                </a:cubicBezTo>
                <a:lnTo>
                  <a:pt x="0" y="44937"/>
                </a:lnTo>
                <a:cubicBezTo>
                  <a:pt x="0" y="20136"/>
                  <a:pt x="20136" y="0"/>
                  <a:pt x="4493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46" name="Shape 44"/>
          <p:cNvSpPr/>
          <p:nvPr/>
        </p:nvSpPr>
        <p:spPr>
          <a:xfrm>
            <a:off x="8521726" y="2359198"/>
            <a:ext cx="44937" cy="853805"/>
          </a:xfrm>
          <a:custGeom>
            <a:avLst/>
            <a:gdLst/>
            <a:ahLst/>
            <a:cxnLst/>
            <a:rect l="l" t="t" r="r" b="b"/>
            <a:pathLst>
              <a:path w="44937" h="853805">
                <a:moveTo>
                  <a:pt x="44937" y="0"/>
                </a:moveTo>
                <a:lnTo>
                  <a:pt x="44937" y="0"/>
                </a:lnTo>
                <a:lnTo>
                  <a:pt x="44937" y="853805"/>
                </a:lnTo>
                <a:lnTo>
                  <a:pt x="44937" y="853805"/>
                </a:lnTo>
                <a:cubicBezTo>
                  <a:pt x="20119" y="853805"/>
                  <a:pt x="0" y="833686"/>
                  <a:pt x="0" y="808868"/>
                </a:cubicBezTo>
                <a:lnTo>
                  <a:pt x="0" y="44937"/>
                </a:lnTo>
                <a:cubicBezTo>
                  <a:pt x="0" y="20119"/>
                  <a:pt x="20119" y="0"/>
                  <a:pt x="44937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7" name="Text 45"/>
          <p:cNvSpPr/>
          <p:nvPr/>
        </p:nvSpPr>
        <p:spPr>
          <a:xfrm>
            <a:off x="8679006" y="2494010"/>
            <a:ext cx="6852909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后端架构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679006" y="2808569"/>
            <a:ext cx="6852909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FastAPI + SQLAlchemy构建轻量服务，SQLite WAL模式降低并发写入冲突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21726" y="3639906"/>
            <a:ext cx="7055126" cy="853805"/>
          </a:xfrm>
          <a:custGeom>
            <a:avLst/>
            <a:gdLst/>
            <a:ahLst/>
            <a:cxnLst/>
            <a:rect l="l" t="t" r="r" b="b"/>
            <a:pathLst>
              <a:path w="7055126" h="853805">
                <a:moveTo>
                  <a:pt x="44937" y="0"/>
                </a:moveTo>
                <a:lnTo>
                  <a:pt x="6965255" y="0"/>
                </a:lnTo>
                <a:cubicBezTo>
                  <a:pt x="7014890" y="0"/>
                  <a:pt x="7055126" y="40237"/>
                  <a:pt x="7055126" y="89872"/>
                </a:cubicBezTo>
                <a:lnTo>
                  <a:pt x="7055126" y="763934"/>
                </a:lnTo>
                <a:cubicBezTo>
                  <a:pt x="7055126" y="813568"/>
                  <a:pt x="7014890" y="853805"/>
                  <a:pt x="6965255" y="853805"/>
                </a:cubicBezTo>
                <a:lnTo>
                  <a:pt x="44937" y="853805"/>
                </a:lnTo>
                <a:cubicBezTo>
                  <a:pt x="20119" y="853805"/>
                  <a:pt x="0" y="833686"/>
                  <a:pt x="0" y="808868"/>
                </a:cubicBezTo>
                <a:lnTo>
                  <a:pt x="0" y="44937"/>
                </a:lnTo>
                <a:cubicBezTo>
                  <a:pt x="0" y="20136"/>
                  <a:pt x="20136" y="0"/>
                  <a:pt x="4493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50" name="Shape 48"/>
          <p:cNvSpPr/>
          <p:nvPr/>
        </p:nvSpPr>
        <p:spPr>
          <a:xfrm>
            <a:off x="8521726" y="3639906"/>
            <a:ext cx="44937" cy="853805"/>
          </a:xfrm>
          <a:custGeom>
            <a:avLst/>
            <a:gdLst/>
            <a:ahLst/>
            <a:cxnLst/>
            <a:rect l="l" t="t" r="r" b="b"/>
            <a:pathLst>
              <a:path w="44937" h="853805">
                <a:moveTo>
                  <a:pt x="44937" y="0"/>
                </a:moveTo>
                <a:lnTo>
                  <a:pt x="44937" y="0"/>
                </a:lnTo>
                <a:lnTo>
                  <a:pt x="44937" y="853805"/>
                </a:lnTo>
                <a:lnTo>
                  <a:pt x="44937" y="853805"/>
                </a:lnTo>
                <a:cubicBezTo>
                  <a:pt x="20119" y="853805"/>
                  <a:pt x="0" y="833686"/>
                  <a:pt x="0" y="808868"/>
                </a:cubicBezTo>
                <a:lnTo>
                  <a:pt x="0" y="44937"/>
                </a:lnTo>
                <a:cubicBezTo>
                  <a:pt x="0" y="20119"/>
                  <a:pt x="20119" y="0"/>
                  <a:pt x="44937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1" name="Text 49"/>
          <p:cNvSpPr/>
          <p:nvPr/>
        </p:nvSpPr>
        <p:spPr>
          <a:xfrm>
            <a:off x="8679006" y="3774717"/>
            <a:ext cx="6852909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前端架构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679006" y="4089277"/>
            <a:ext cx="6852909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 + Vite + Leaflet实现WebGIS、工单流转与报表下载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521726" y="4920614"/>
            <a:ext cx="7055126" cy="853805"/>
          </a:xfrm>
          <a:custGeom>
            <a:avLst/>
            <a:gdLst/>
            <a:ahLst/>
            <a:cxnLst/>
            <a:rect l="l" t="t" r="r" b="b"/>
            <a:pathLst>
              <a:path w="7055126" h="853805">
                <a:moveTo>
                  <a:pt x="44937" y="0"/>
                </a:moveTo>
                <a:lnTo>
                  <a:pt x="6965255" y="0"/>
                </a:lnTo>
                <a:cubicBezTo>
                  <a:pt x="7014890" y="0"/>
                  <a:pt x="7055126" y="40237"/>
                  <a:pt x="7055126" y="89872"/>
                </a:cubicBezTo>
                <a:lnTo>
                  <a:pt x="7055126" y="763934"/>
                </a:lnTo>
                <a:cubicBezTo>
                  <a:pt x="7055126" y="813568"/>
                  <a:pt x="7014890" y="853805"/>
                  <a:pt x="6965255" y="853805"/>
                </a:cubicBezTo>
                <a:lnTo>
                  <a:pt x="44937" y="853805"/>
                </a:lnTo>
                <a:cubicBezTo>
                  <a:pt x="20119" y="853805"/>
                  <a:pt x="0" y="833686"/>
                  <a:pt x="0" y="808868"/>
                </a:cubicBezTo>
                <a:lnTo>
                  <a:pt x="0" y="44937"/>
                </a:lnTo>
                <a:cubicBezTo>
                  <a:pt x="0" y="20136"/>
                  <a:pt x="20136" y="0"/>
                  <a:pt x="4493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54" name="Shape 52"/>
          <p:cNvSpPr/>
          <p:nvPr/>
        </p:nvSpPr>
        <p:spPr>
          <a:xfrm>
            <a:off x="8521726" y="4920614"/>
            <a:ext cx="44937" cy="853805"/>
          </a:xfrm>
          <a:custGeom>
            <a:avLst/>
            <a:gdLst/>
            <a:ahLst/>
            <a:cxnLst/>
            <a:rect l="l" t="t" r="r" b="b"/>
            <a:pathLst>
              <a:path w="44937" h="853805">
                <a:moveTo>
                  <a:pt x="44937" y="0"/>
                </a:moveTo>
                <a:lnTo>
                  <a:pt x="44937" y="0"/>
                </a:lnTo>
                <a:lnTo>
                  <a:pt x="44937" y="853805"/>
                </a:lnTo>
                <a:lnTo>
                  <a:pt x="44937" y="853805"/>
                </a:lnTo>
                <a:cubicBezTo>
                  <a:pt x="20119" y="853805"/>
                  <a:pt x="0" y="833686"/>
                  <a:pt x="0" y="808868"/>
                </a:cubicBezTo>
                <a:lnTo>
                  <a:pt x="0" y="44937"/>
                </a:lnTo>
                <a:cubicBezTo>
                  <a:pt x="0" y="20119"/>
                  <a:pt x="20119" y="0"/>
                  <a:pt x="44937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5" name="Text 53"/>
          <p:cNvSpPr/>
          <p:nvPr/>
        </p:nvSpPr>
        <p:spPr>
          <a:xfrm>
            <a:off x="8679006" y="5055425"/>
            <a:ext cx="6852909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仿真引擎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679006" y="5369985"/>
            <a:ext cx="6852909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内置可视化管网模拟器，秒级频率推送节点压力与边流量，WebSocket实时刷新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268955" y="6341750"/>
            <a:ext cx="7538200" cy="2078341"/>
          </a:xfrm>
          <a:custGeom>
            <a:avLst/>
            <a:gdLst/>
            <a:ahLst/>
            <a:cxnLst/>
            <a:rect l="l" t="t" r="r" b="b"/>
            <a:pathLst>
              <a:path w="7538200" h="2078341">
                <a:moveTo>
                  <a:pt x="134801" y="0"/>
                </a:moveTo>
                <a:lnTo>
                  <a:pt x="7403399" y="0"/>
                </a:lnTo>
                <a:cubicBezTo>
                  <a:pt x="7477848" y="0"/>
                  <a:pt x="7538200" y="60353"/>
                  <a:pt x="7538200" y="134801"/>
                </a:cubicBezTo>
                <a:lnTo>
                  <a:pt x="7538200" y="1943540"/>
                </a:lnTo>
                <a:cubicBezTo>
                  <a:pt x="7538200" y="2017989"/>
                  <a:pt x="7477848" y="2078341"/>
                  <a:pt x="7403399" y="2078341"/>
                </a:cubicBezTo>
                <a:lnTo>
                  <a:pt x="134801" y="2078341"/>
                </a:lnTo>
                <a:cubicBezTo>
                  <a:pt x="60353" y="2078341"/>
                  <a:pt x="0" y="2017989"/>
                  <a:pt x="0" y="1943540"/>
                </a:cubicBezTo>
                <a:lnTo>
                  <a:pt x="0" y="134801"/>
                </a:lnTo>
                <a:cubicBezTo>
                  <a:pt x="0" y="60402"/>
                  <a:pt x="60402" y="0"/>
                  <a:pt x="134801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8527343" y="6616990"/>
            <a:ext cx="224686" cy="224686"/>
          </a:xfrm>
          <a:custGeom>
            <a:avLst/>
            <a:gdLst/>
            <a:ahLst/>
            <a:cxnLst/>
            <a:rect l="l" t="t" r="r" b="b"/>
            <a:pathLst>
              <a:path w="224686" h="224686">
                <a:moveTo>
                  <a:pt x="56171" y="140428"/>
                </a:moveTo>
                <a:lnTo>
                  <a:pt x="10752" y="140428"/>
                </a:lnTo>
                <a:cubicBezTo>
                  <a:pt x="-176" y="140428"/>
                  <a:pt x="-6890" y="128536"/>
                  <a:pt x="-1273" y="119145"/>
                </a:cubicBezTo>
                <a:lnTo>
                  <a:pt x="21942" y="80439"/>
                </a:lnTo>
                <a:cubicBezTo>
                  <a:pt x="25760" y="74076"/>
                  <a:pt x="32606" y="70214"/>
                  <a:pt x="40022" y="70214"/>
                </a:cubicBezTo>
                <a:lnTo>
                  <a:pt x="81712" y="70214"/>
                </a:lnTo>
                <a:cubicBezTo>
                  <a:pt x="115107" y="13648"/>
                  <a:pt x="164916" y="10795"/>
                  <a:pt x="198224" y="15667"/>
                </a:cubicBezTo>
                <a:cubicBezTo>
                  <a:pt x="203841" y="16500"/>
                  <a:pt x="208229" y="20889"/>
                  <a:pt x="209019" y="26462"/>
                </a:cubicBezTo>
                <a:cubicBezTo>
                  <a:pt x="213890" y="59770"/>
                  <a:pt x="211038" y="109578"/>
                  <a:pt x="154471" y="142974"/>
                </a:cubicBezTo>
                <a:lnTo>
                  <a:pt x="154471" y="184663"/>
                </a:lnTo>
                <a:cubicBezTo>
                  <a:pt x="154471" y="192080"/>
                  <a:pt x="150610" y="198926"/>
                  <a:pt x="144246" y="202744"/>
                </a:cubicBezTo>
                <a:lnTo>
                  <a:pt x="105541" y="225958"/>
                </a:lnTo>
                <a:cubicBezTo>
                  <a:pt x="96194" y="231575"/>
                  <a:pt x="84257" y="224817"/>
                  <a:pt x="84257" y="213934"/>
                </a:cubicBezTo>
                <a:lnTo>
                  <a:pt x="84257" y="168514"/>
                </a:lnTo>
                <a:cubicBezTo>
                  <a:pt x="84257" y="153023"/>
                  <a:pt x="71662" y="140428"/>
                  <a:pt x="56171" y="140428"/>
                </a:cubicBezTo>
                <a:lnTo>
                  <a:pt x="56128" y="140428"/>
                </a:lnTo>
                <a:close/>
                <a:moveTo>
                  <a:pt x="175536" y="70214"/>
                </a:moveTo>
                <a:cubicBezTo>
                  <a:pt x="175536" y="58589"/>
                  <a:pt x="166097" y="49150"/>
                  <a:pt x="154471" y="49150"/>
                </a:cubicBezTo>
                <a:cubicBezTo>
                  <a:pt x="142846" y="49150"/>
                  <a:pt x="133407" y="58589"/>
                  <a:pt x="133407" y="70214"/>
                </a:cubicBezTo>
                <a:cubicBezTo>
                  <a:pt x="133407" y="81840"/>
                  <a:pt x="142846" y="91279"/>
                  <a:pt x="154471" y="91279"/>
                </a:cubicBezTo>
                <a:cubicBezTo>
                  <a:pt x="166097" y="91279"/>
                  <a:pt x="175536" y="81840"/>
                  <a:pt x="175536" y="70214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9" name="Text 57"/>
          <p:cNvSpPr/>
          <p:nvPr/>
        </p:nvSpPr>
        <p:spPr>
          <a:xfrm>
            <a:off x="8780115" y="6572053"/>
            <a:ext cx="6909081" cy="3145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"互联网+"落地价值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499258" y="7021424"/>
            <a:ext cx="7167469" cy="5841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以平台化方式把</a:t>
            </a:r>
            <a:r>
              <a:rPr lang="en-US" sz="1415" dirty="0">
                <a:solidFill>
                  <a:srgbClr val="D8A25D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"数据接入—治理—建模—告警—处置—报告" </a:t>
            </a:r>
            <a:r>
              <a:rPr lang="en-US" sz="141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串成一条可复用、可迁移的链路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499258" y="7740417"/>
            <a:ext cx="2303027" cy="449371"/>
          </a:xfrm>
          <a:custGeom>
            <a:avLst/>
            <a:gdLst/>
            <a:ahLst/>
            <a:cxnLst/>
            <a:rect l="l" t="t" r="r" b="b"/>
            <a:pathLst>
              <a:path w="2303027" h="449371">
                <a:moveTo>
                  <a:pt x="89874" y="0"/>
                </a:moveTo>
                <a:lnTo>
                  <a:pt x="2213153" y="0"/>
                </a:lnTo>
                <a:cubicBezTo>
                  <a:pt x="2262789" y="0"/>
                  <a:pt x="2303027" y="40238"/>
                  <a:pt x="2303027" y="89874"/>
                </a:cubicBezTo>
                <a:lnTo>
                  <a:pt x="2303027" y="359497"/>
                </a:lnTo>
                <a:cubicBezTo>
                  <a:pt x="2303027" y="409133"/>
                  <a:pt x="2262789" y="449371"/>
                  <a:pt x="2213153" y="449371"/>
                </a:cubicBezTo>
                <a:lnTo>
                  <a:pt x="89874" y="449371"/>
                </a:lnTo>
                <a:cubicBezTo>
                  <a:pt x="40238" y="449371"/>
                  <a:pt x="0" y="409133"/>
                  <a:pt x="0" y="359497"/>
                </a:cubicBezTo>
                <a:lnTo>
                  <a:pt x="0" y="89874"/>
                </a:lnTo>
                <a:cubicBezTo>
                  <a:pt x="0" y="40271"/>
                  <a:pt x="40271" y="0"/>
                  <a:pt x="89874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62" name="Text 60"/>
          <p:cNvSpPr/>
          <p:nvPr/>
        </p:nvSpPr>
        <p:spPr>
          <a:xfrm>
            <a:off x="8544195" y="7830292"/>
            <a:ext cx="2213153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可上线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0886717" y="7740417"/>
            <a:ext cx="2303027" cy="449371"/>
          </a:xfrm>
          <a:custGeom>
            <a:avLst/>
            <a:gdLst/>
            <a:ahLst/>
            <a:cxnLst/>
            <a:rect l="l" t="t" r="r" b="b"/>
            <a:pathLst>
              <a:path w="2303027" h="449371">
                <a:moveTo>
                  <a:pt x="89874" y="0"/>
                </a:moveTo>
                <a:lnTo>
                  <a:pt x="2213153" y="0"/>
                </a:lnTo>
                <a:cubicBezTo>
                  <a:pt x="2262789" y="0"/>
                  <a:pt x="2303027" y="40238"/>
                  <a:pt x="2303027" y="89874"/>
                </a:cubicBezTo>
                <a:lnTo>
                  <a:pt x="2303027" y="359497"/>
                </a:lnTo>
                <a:cubicBezTo>
                  <a:pt x="2303027" y="409133"/>
                  <a:pt x="2262789" y="449371"/>
                  <a:pt x="2213153" y="449371"/>
                </a:cubicBezTo>
                <a:lnTo>
                  <a:pt x="89874" y="449371"/>
                </a:lnTo>
                <a:cubicBezTo>
                  <a:pt x="40238" y="449371"/>
                  <a:pt x="0" y="409133"/>
                  <a:pt x="0" y="359497"/>
                </a:cubicBezTo>
                <a:lnTo>
                  <a:pt x="0" y="89874"/>
                </a:lnTo>
                <a:cubicBezTo>
                  <a:pt x="0" y="40271"/>
                  <a:pt x="40271" y="0"/>
                  <a:pt x="89874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64" name="Text 62"/>
          <p:cNvSpPr/>
          <p:nvPr/>
        </p:nvSpPr>
        <p:spPr>
          <a:xfrm>
            <a:off x="10931654" y="7830292"/>
            <a:ext cx="2213153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可审计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3274177" y="7740417"/>
            <a:ext cx="2303027" cy="449371"/>
          </a:xfrm>
          <a:custGeom>
            <a:avLst/>
            <a:gdLst/>
            <a:ahLst/>
            <a:cxnLst/>
            <a:rect l="l" t="t" r="r" b="b"/>
            <a:pathLst>
              <a:path w="2303027" h="449371">
                <a:moveTo>
                  <a:pt x="89874" y="0"/>
                </a:moveTo>
                <a:lnTo>
                  <a:pt x="2213153" y="0"/>
                </a:lnTo>
                <a:cubicBezTo>
                  <a:pt x="2262789" y="0"/>
                  <a:pt x="2303027" y="40238"/>
                  <a:pt x="2303027" y="89874"/>
                </a:cubicBezTo>
                <a:lnTo>
                  <a:pt x="2303027" y="359497"/>
                </a:lnTo>
                <a:cubicBezTo>
                  <a:pt x="2303027" y="409133"/>
                  <a:pt x="2262789" y="449371"/>
                  <a:pt x="2213153" y="449371"/>
                </a:cubicBezTo>
                <a:lnTo>
                  <a:pt x="89874" y="449371"/>
                </a:lnTo>
                <a:cubicBezTo>
                  <a:pt x="40238" y="449371"/>
                  <a:pt x="0" y="409133"/>
                  <a:pt x="0" y="359497"/>
                </a:cubicBezTo>
                <a:lnTo>
                  <a:pt x="0" y="89874"/>
                </a:lnTo>
                <a:cubicBezTo>
                  <a:pt x="0" y="40271"/>
                  <a:pt x="40271" y="0"/>
                  <a:pt x="89874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66" name="Text 64"/>
          <p:cNvSpPr/>
          <p:nvPr/>
        </p:nvSpPr>
        <p:spPr>
          <a:xfrm>
            <a:off x="13319114" y="7830292"/>
            <a:ext cx="2213153" cy="26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可演进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6456" y="583070"/>
            <a:ext cx="46646" cy="559747"/>
          </a:xfrm>
          <a:custGeom>
            <a:avLst/>
            <a:gdLst/>
            <a:ahLst/>
            <a:cxnLst/>
            <a:rect l="l" t="t" r="r" b="b"/>
            <a:pathLst>
              <a:path w="46646" h="559747">
                <a:moveTo>
                  <a:pt x="0" y="0"/>
                </a:moveTo>
                <a:lnTo>
                  <a:pt x="46646" y="0"/>
                </a:lnTo>
                <a:lnTo>
                  <a:pt x="46646" y="559747"/>
                </a:lnTo>
                <a:lnTo>
                  <a:pt x="0" y="559747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699684" y="466456"/>
            <a:ext cx="3148580" cy="4664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05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团队成员与分工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99684" y="979558"/>
            <a:ext cx="3031966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Team Members &amp; Division of Labor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2287" y="1545136"/>
            <a:ext cx="3719989" cy="7113458"/>
          </a:xfrm>
          <a:custGeom>
            <a:avLst/>
            <a:gdLst/>
            <a:ahLst/>
            <a:cxnLst/>
            <a:rect l="l" t="t" r="r" b="b"/>
            <a:pathLst>
              <a:path w="3719989" h="7113458">
                <a:moveTo>
                  <a:pt x="139946" y="0"/>
                </a:moveTo>
                <a:lnTo>
                  <a:pt x="3580043" y="0"/>
                </a:lnTo>
                <a:cubicBezTo>
                  <a:pt x="3657333" y="0"/>
                  <a:pt x="3719989" y="62656"/>
                  <a:pt x="3719989" y="139946"/>
                </a:cubicBezTo>
                <a:lnTo>
                  <a:pt x="3719989" y="6973512"/>
                </a:lnTo>
                <a:cubicBezTo>
                  <a:pt x="3719989" y="7050802"/>
                  <a:pt x="3657333" y="7113458"/>
                  <a:pt x="3580043" y="7113458"/>
                </a:cubicBezTo>
                <a:lnTo>
                  <a:pt x="139946" y="7113458"/>
                </a:lnTo>
                <a:cubicBezTo>
                  <a:pt x="62656" y="7113458"/>
                  <a:pt x="0" y="7050802"/>
                  <a:pt x="0" y="6973512"/>
                </a:cubicBezTo>
                <a:lnTo>
                  <a:pt x="0" y="139946"/>
                </a:lnTo>
                <a:cubicBezTo>
                  <a:pt x="0" y="62708"/>
                  <a:pt x="62708" y="0"/>
                  <a:pt x="139946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795857" y="1854164"/>
            <a:ext cx="1072849" cy="1072849"/>
          </a:xfrm>
          <a:custGeom>
            <a:avLst/>
            <a:gdLst/>
            <a:ahLst/>
            <a:cxnLst/>
            <a:rect l="l" t="t" r="r" b="b"/>
            <a:pathLst>
              <a:path w="1072849" h="1072849">
                <a:moveTo>
                  <a:pt x="536425" y="0"/>
                </a:moveTo>
                <a:lnTo>
                  <a:pt x="536425" y="0"/>
                </a:lnTo>
                <a:cubicBezTo>
                  <a:pt x="832684" y="0"/>
                  <a:pt x="1072849" y="240166"/>
                  <a:pt x="1072849" y="536425"/>
                </a:cubicBezTo>
                <a:lnTo>
                  <a:pt x="1072849" y="536425"/>
                </a:lnTo>
                <a:cubicBezTo>
                  <a:pt x="1072849" y="832684"/>
                  <a:pt x="832684" y="1072849"/>
                  <a:pt x="536425" y="1072849"/>
                </a:cubicBezTo>
                <a:lnTo>
                  <a:pt x="536425" y="1072849"/>
                </a:lnTo>
                <a:cubicBezTo>
                  <a:pt x="240166" y="1072849"/>
                  <a:pt x="0" y="832684"/>
                  <a:pt x="0" y="536425"/>
                </a:cubicBezTo>
                <a:lnTo>
                  <a:pt x="0" y="536425"/>
                </a:lnTo>
                <a:cubicBezTo>
                  <a:pt x="0" y="240166"/>
                  <a:pt x="240165" y="0"/>
                  <a:pt x="536425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  <a:ln w="50800">
            <a:solidFill>
              <a:srgbClr val="D8A25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982439" y="2110714"/>
            <a:ext cx="699684" cy="559747"/>
          </a:xfrm>
          <a:custGeom>
            <a:avLst/>
            <a:gdLst/>
            <a:ahLst/>
            <a:cxnLst/>
            <a:rect l="l" t="t" r="r" b="b"/>
            <a:pathLst>
              <a:path w="699684" h="559747">
                <a:moveTo>
                  <a:pt x="349842" y="17492"/>
                </a:moveTo>
                <a:cubicBezTo>
                  <a:pt x="412594" y="17492"/>
                  <a:pt x="463541" y="68439"/>
                  <a:pt x="463541" y="131191"/>
                </a:cubicBezTo>
                <a:cubicBezTo>
                  <a:pt x="463541" y="193943"/>
                  <a:pt x="412594" y="244890"/>
                  <a:pt x="349842" y="244890"/>
                </a:cubicBezTo>
                <a:cubicBezTo>
                  <a:pt x="287090" y="244890"/>
                  <a:pt x="236143" y="193943"/>
                  <a:pt x="236143" y="131191"/>
                </a:cubicBezTo>
                <a:cubicBezTo>
                  <a:pt x="236143" y="68439"/>
                  <a:pt x="287090" y="17492"/>
                  <a:pt x="349842" y="17492"/>
                </a:cubicBezTo>
                <a:close/>
                <a:moveTo>
                  <a:pt x="104953" y="96207"/>
                </a:moveTo>
                <a:cubicBezTo>
                  <a:pt x="148396" y="96207"/>
                  <a:pt x="183667" y="131477"/>
                  <a:pt x="183667" y="174921"/>
                </a:cubicBezTo>
                <a:cubicBezTo>
                  <a:pt x="183667" y="218365"/>
                  <a:pt x="148396" y="253636"/>
                  <a:pt x="104953" y="253636"/>
                </a:cubicBezTo>
                <a:cubicBezTo>
                  <a:pt x="61509" y="253636"/>
                  <a:pt x="26238" y="218365"/>
                  <a:pt x="26238" y="174921"/>
                </a:cubicBezTo>
                <a:cubicBezTo>
                  <a:pt x="26238" y="131477"/>
                  <a:pt x="61509" y="96207"/>
                  <a:pt x="104953" y="96207"/>
                </a:cubicBezTo>
                <a:close/>
                <a:moveTo>
                  <a:pt x="0" y="454795"/>
                </a:moveTo>
                <a:cubicBezTo>
                  <a:pt x="0" y="377502"/>
                  <a:pt x="62644" y="314858"/>
                  <a:pt x="139937" y="314858"/>
                </a:cubicBezTo>
                <a:cubicBezTo>
                  <a:pt x="153931" y="314858"/>
                  <a:pt x="167487" y="316935"/>
                  <a:pt x="180278" y="320762"/>
                </a:cubicBezTo>
                <a:cubicBezTo>
                  <a:pt x="144310" y="360993"/>
                  <a:pt x="122445" y="414126"/>
                  <a:pt x="122445" y="472287"/>
                </a:cubicBezTo>
                <a:lnTo>
                  <a:pt x="122445" y="489779"/>
                </a:lnTo>
                <a:cubicBezTo>
                  <a:pt x="122445" y="502242"/>
                  <a:pt x="125069" y="514049"/>
                  <a:pt x="129770" y="524763"/>
                </a:cubicBezTo>
                <a:lnTo>
                  <a:pt x="34984" y="524763"/>
                </a:lnTo>
                <a:cubicBezTo>
                  <a:pt x="15634" y="524763"/>
                  <a:pt x="0" y="509130"/>
                  <a:pt x="0" y="489779"/>
                </a:cubicBezTo>
                <a:lnTo>
                  <a:pt x="0" y="454795"/>
                </a:lnTo>
                <a:close/>
                <a:moveTo>
                  <a:pt x="569915" y="524763"/>
                </a:moveTo>
                <a:cubicBezTo>
                  <a:pt x="574616" y="514049"/>
                  <a:pt x="577240" y="502242"/>
                  <a:pt x="577240" y="489779"/>
                </a:cubicBezTo>
                <a:lnTo>
                  <a:pt x="577240" y="472287"/>
                </a:lnTo>
                <a:cubicBezTo>
                  <a:pt x="577240" y="414126"/>
                  <a:pt x="555374" y="360993"/>
                  <a:pt x="519406" y="320762"/>
                </a:cubicBezTo>
                <a:cubicBezTo>
                  <a:pt x="532197" y="316935"/>
                  <a:pt x="545754" y="314858"/>
                  <a:pt x="559747" y="314858"/>
                </a:cubicBezTo>
                <a:cubicBezTo>
                  <a:pt x="637041" y="314858"/>
                  <a:pt x="699684" y="377502"/>
                  <a:pt x="699684" y="454795"/>
                </a:cubicBezTo>
                <a:lnTo>
                  <a:pt x="699684" y="489779"/>
                </a:lnTo>
                <a:cubicBezTo>
                  <a:pt x="699684" y="509130"/>
                  <a:pt x="684051" y="524763"/>
                  <a:pt x="664700" y="524763"/>
                </a:cubicBezTo>
                <a:lnTo>
                  <a:pt x="569915" y="524763"/>
                </a:lnTo>
                <a:close/>
                <a:moveTo>
                  <a:pt x="516017" y="174921"/>
                </a:moveTo>
                <a:cubicBezTo>
                  <a:pt x="516017" y="131477"/>
                  <a:pt x="551288" y="96207"/>
                  <a:pt x="594732" y="96207"/>
                </a:cubicBezTo>
                <a:cubicBezTo>
                  <a:pt x="638175" y="96207"/>
                  <a:pt x="673446" y="131477"/>
                  <a:pt x="673446" y="174921"/>
                </a:cubicBezTo>
                <a:cubicBezTo>
                  <a:pt x="673446" y="218365"/>
                  <a:pt x="638175" y="253636"/>
                  <a:pt x="594732" y="253636"/>
                </a:cubicBezTo>
                <a:cubicBezTo>
                  <a:pt x="551288" y="253636"/>
                  <a:pt x="516017" y="218365"/>
                  <a:pt x="516017" y="174921"/>
                </a:cubicBezTo>
                <a:close/>
                <a:moveTo>
                  <a:pt x="174921" y="472287"/>
                </a:moveTo>
                <a:cubicBezTo>
                  <a:pt x="174921" y="375643"/>
                  <a:pt x="253198" y="297366"/>
                  <a:pt x="349842" y="297366"/>
                </a:cubicBezTo>
                <a:cubicBezTo>
                  <a:pt x="446486" y="297366"/>
                  <a:pt x="524763" y="375643"/>
                  <a:pt x="524763" y="472287"/>
                </a:cubicBezTo>
                <a:lnTo>
                  <a:pt x="524763" y="489779"/>
                </a:lnTo>
                <a:cubicBezTo>
                  <a:pt x="524763" y="509130"/>
                  <a:pt x="509130" y="524763"/>
                  <a:pt x="489779" y="524763"/>
                </a:cubicBezTo>
                <a:lnTo>
                  <a:pt x="209905" y="524763"/>
                </a:lnTo>
                <a:cubicBezTo>
                  <a:pt x="190555" y="524763"/>
                  <a:pt x="174921" y="509130"/>
                  <a:pt x="174921" y="489779"/>
                </a:cubicBezTo>
                <a:lnTo>
                  <a:pt x="174921" y="472287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8" name="Text 6"/>
          <p:cNvSpPr/>
          <p:nvPr/>
        </p:nvSpPr>
        <p:spPr>
          <a:xfrm>
            <a:off x="670531" y="3136918"/>
            <a:ext cx="3323501" cy="41981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755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开发团队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05515" y="3650020"/>
            <a:ext cx="3253532" cy="326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55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Development Team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7991" y="4256413"/>
            <a:ext cx="3148580" cy="932912"/>
          </a:xfrm>
          <a:custGeom>
            <a:avLst/>
            <a:gdLst/>
            <a:ahLst/>
            <a:cxnLst/>
            <a:rect l="l" t="t" r="r" b="b"/>
            <a:pathLst>
              <a:path w="3148580" h="932912">
                <a:moveTo>
                  <a:pt x="93291" y="0"/>
                </a:moveTo>
                <a:lnTo>
                  <a:pt x="3055288" y="0"/>
                </a:lnTo>
                <a:cubicBezTo>
                  <a:pt x="3106777" y="0"/>
                  <a:pt x="3148580" y="41802"/>
                  <a:pt x="3148580" y="93291"/>
                </a:cubicBezTo>
                <a:lnTo>
                  <a:pt x="3148580" y="839621"/>
                </a:lnTo>
                <a:cubicBezTo>
                  <a:pt x="3148580" y="891145"/>
                  <a:pt x="3106812" y="932912"/>
                  <a:pt x="3055288" y="932912"/>
                </a:cubicBezTo>
                <a:lnTo>
                  <a:pt x="93291" y="932912"/>
                </a:lnTo>
                <a:cubicBezTo>
                  <a:pt x="41802" y="932912"/>
                  <a:pt x="0" y="891110"/>
                  <a:pt x="0" y="839621"/>
                </a:cubicBezTo>
                <a:lnTo>
                  <a:pt x="0" y="93291"/>
                </a:lnTo>
                <a:cubicBezTo>
                  <a:pt x="0" y="41768"/>
                  <a:pt x="41768" y="0"/>
                  <a:pt x="9329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845452" y="4396350"/>
            <a:ext cx="2973659" cy="326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5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李星阳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51283" y="4769515"/>
            <a:ext cx="296199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组长 / 算法&amp;前端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57991" y="5329263"/>
            <a:ext cx="3148580" cy="932912"/>
          </a:xfrm>
          <a:custGeom>
            <a:avLst/>
            <a:gdLst/>
            <a:ahLst/>
            <a:cxnLst/>
            <a:rect l="l" t="t" r="r" b="b"/>
            <a:pathLst>
              <a:path w="3148580" h="932912">
                <a:moveTo>
                  <a:pt x="93291" y="0"/>
                </a:moveTo>
                <a:lnTo>
                  <a:pt x="3055288" y="0"/>
                </a:lnTo>
                <a:cubicBezTo>
                  <a:pt x="3106777" y="0"/>
                  <a:pt x="3148580" y="41802"/>
                  <a:pt x="3148580" y="93291"/>
                </a:cubicBezTo>
                <a:lnTo>
                  <a:pt x="3148580" y="839621"/>
                </a:lnTo>
                <a:cubicBezTo>
                  <a:pt x="3148580" y="891145"/>
                  <a:pt x="3106812" y="932912"/>
                  <a:pt x="3055288" y="932912"/>
                </a:cubicBezTo>
                <a:lnTo>
                  <a:pt x="93291" y="932912"/>
                </a:lnTo>
                <a:cubicBezTo>
                  <a:pt x="41802" y="932912"/>
                  <a:pt x="0" y="891110"/>
                  <a:pt x="0" y="839621"/>
                </a:cubicBezTo>
                <a:lnTo>
                  <a:pt x="0" y="93291"/>
                </a:lnTo>
                <a:cubicBezTo>
                  <a:pt x="0" y="41768"/>
                  <a:pt x="41768" y="0"/>
                  <a:pt x="9329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845452" y="5469199"/>
            <a:ext cx="2973659" cy="326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5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杨修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1283" y="5842364"/>
            <a:ext cx="296199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组员 / 算法&amp;前端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7991" y="6402112"/>
            <a:ext cx="3148580" cy="932912"/>
          </a:xfrm>
          <a:custGeom>
            <a:avLst/>
            <a:gdLst/>
            <a:ahLst/>
            <a:cxnLst/>
            <a:rect l="l" t="t" r="r" b="b"/>
            <a:pathLst>
              <a:path w="3148580" h="932912">
                <a:moveTo>
                  <a:pt x="93291" y="0"/>
                </a:moveTo>
                <a:lnTo>
                  <a:pt x="3055288" y="0"/>
                </a:lnTo>
                <a:cubicBezTo>
                  <a:pt x="3106777" y="0"/>
                  <a:pt x="3148580" y="41802"/>
                  <a:pt x="3148580" y="93291"/>
                </a:cubicBezTo>
                <a:lnTo>
                  <a:pt x="3148580" y="839621"/>
                </a:lnTo>
                <a:cubicBezTo>
                  <a:pt x="3148580" y="891145"/>
                  <a:pt x="3106812" y="932912"/>
                  <a:pt x="3055288" y="932912"/>
                </a:cubicBezTo>
                <a:lnTo>
                  <a:pt x="93291" y="932912"/>
                </a:lnTo>
                <a:cubicBezTo>
                  <a:pt x="41802" y="932912"/>
                  <a:pt x="0" y="891110"/>
                  <a:pt x="0" y="839621"/>
                </a:cubicBezTo>
                <a:lnTo>
                  <a:pt x="0" y="93291"/>
                </a:lnTo>
                <a:cubicBezTo>
                  <a:pt x="0" y="41768"/>
                  <a:pt x="41768" y="0"/>
                  <a:pt x="9329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845452" y="6542049"/>
            <a:ext cx="2973659" cy="326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5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黄红洲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51283" y="6915214"/>
            <a:ext cx="296199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组员 / 后端架构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7991" y="7620729"/>
            <a:ext cx="3148580" cy="11661"/>
          </a:xfrm>
          <a:custGeom>
            <a:avLst/>
            <a:gdLst/>
            <a:ahLst/>
            <a:cxnLst/>
            <a:rect l="l" t="t" r="r" b="b"/>
            <a:pathLst>
              <a:path w="3148580" h="11661">
                <a:moveTo>
                  <a:pt x="0" y="0"/>
                </a:moveTo>
                <a:lnTo>
                  <a:pt x="3148580" y="0"/>
                </a:lnTo>
                <a:lnTo>
                  <a:pt x="3148580" y="11661"/>
                </a:lnTo>
                <a:lnTo>
                  <a:pt x="0" y="11661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711346" y="7813142"/>
            <a:ext cx="3241871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3人团队，高效协作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1346" y="8093016"/>
            <a:ext cx="3241871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0" dirty="0">
                <a:solidFill>
                  <a:srgbClr val="6F7D8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覆盖算法 + 前端 + 后端全栈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83811" y="1545136"/>
            <a:ext cx="11299902" cy="3276855"/>
          </a:xfrm>
          <a:custGeom>
            <a:avLst/>
            <a:gdLst/>
            <a:ahLst/>
            <a:cxnLst/>
            <a:rect l="l" t="t" r="r" b="b"/>
            <a:pathLst>
              <a:path w="11299902" h="3276855">
                <a:moveTo>
                  <a:pt x="139922" y="0"/>
                </a:moveTo>
                <a:lnTo>
                  <a:pt x="11159981" y="0"/>
                </a:lnTo>
                <a:cubicBezTo>
                  <a:pt x="11237257" y="0"/>
                  <a:pt x="11299902" y="62645"/>
                  <a:pt x="11299902" y="139922"/>
                </a:cubicBezTo>
                <a:lnTo>
                  <a:pt x="11299902" y="3136933"/>
                </a:lnTo>
                <a:cubicBezTo>
                  <a:pt x="11299902" y="3214210"/>
                  <a:pt x="11237257" y="3276855"/>
                  <a:pt x="11159981" y="3276855"/>
                </a:cubicBezTo>
                <a:lnTo>
                  <a:pt x="139922" y="3276855"/>
                </a:lnTo>
                <a:cubicBezTo>
                  <a:pt x="62645" y="3276855"/>
                  <a:pt x="0" y="3214210"/>
                  <a:pt x="0" y="3136933"/>
                </a:cubicBezTo>
                <a:lnTo>
                  <a:pt x="0" y="139922"/>
                </a:lnTo>
                <a:cubicBezTo>
                  <a:pt x="0" y="62697"/>
                  <a:pt x="62697" y="0"/>
                  <a:pt x="139922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4722869" y="1807518"/>
            <a:ext cx="559747" cy="559747"/>
          </a:xfrm>
          <a:custGeom>
            <a:avLst/>
            <a:gdLst/>
            <a:ahLst/>
            <a:cxnLst/>
            <a:rect l="l" t="t" r="r" b="b"/>
            <a:pathLst>
              <a:path w="559747" h="559747">
                <a:moveTo>
                  <a:pt x="93293" y="0"/>
                </a:moveTo>
                <a:lnTo>
                  <a:pt x="466454" y="0"/>
                </a:lnTo>
                <a:cubicBezTo>
                  <a:pt x="517944" y="0"/>
                  <a:pt x="559747" y="41803"/>
                  <a:pt x="559747" y="93293"/>
                </a:cubicBezTo>
                <a:lnTo>
                  <a:pt x="559747" y="466454"/>
                </a:lnTo>
                <a:cubicBezTo>
                  <a:pt x="559747" y="517944"/>
                  <a:pt x="517944" y="559747"/>
                  <a:pt x="466454" y="559747"/>
                </a:cubicBezTo>
                <a:lnTo>
                  <a:pt x="93293" y="559747"/>
                </a:lnTo>
                <a:cubicBezTo>
                  <a:pt x="41803" y="559747"/>
                  <a:pt x="0" y="517944"/>
                  <a:pt x="0" y="466454"/>
                </a:cubicBezTo>
                <a:lnTo>
                  <a:pt x="0" y="93293"/>
                </a:lnTo>
                <a:cubicBezTo>
                  <a:pt x="0" y="41803"/>
                  <a:pt x="41803" y="0"/>
                  <a:pt x="93293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24" name="Shape 22"/>
          <p:cNvSpPr/>
          <p:nvPr/>
        </p:nvSpPr>
        <p:spPr>
          <a:xfrm>
            <a:off x="4886129" y="1970778"/>
            <a:ext cx="233228" cy="233228"/>
          </a:xfrm>
          <a:custGeom>
            <a:avLst/>
            <a:gdLst/>
            <a:ahLst/>
            <a:cxnLst/>
            <a:rect l="l" t="t" r="r" b="b"/>
            <a:pathLst>
              <a:path w="233228" h="233228">
                <a:moveTo>
                  <a:pt x="54663" y="25509"/>
                </a:moveTo>
                <a:cubicBezTo>
                  <a:pt x="54663" y="11434"/>
                  <a:pt x="66096" y="0"/>
                  <a:pt x="80172" y="0"/>
                </a:cubicBezTo>
                <a:lnTo>
                  <a:pt x="91105" y="0"/>
                </a:lnTo>
                <a:cubicBezTo>
                  <a:pt x="99168" y="0"/>
                  <a:pt x="105681" y="6514"/>
                  <a:pt x="105681" y="14577"/>
                </a:cubicBezTo>
                <a:lnTo>
                  <a:pt x="105681" y="218651"/>
                </a:lnTo>
                <a:cubicBezTo>
                  <a:pt x="105681" y="226714"/>
                  <a:pt x="99168" y="233228"/>
                  <a:pt x="91105" y="233228"/>
                </a:cubicBezTo>
                <a:lnTo>
                  <a:pt x="76528" y="233228"/>
                </a:lnTo>
                <a:cubicBezTo>
                  <a:pt x="62953" y="233228"/>
                  <a:pt x="51520" y="223935"/>
                  <a:pt x="48286" y="211363"/>
                </a:cubicBezTo>
                <a:cubicBezTo>
                  <a:pt x="47967" y="211363"/>
                  <a:pt x="47693" y="211363"/>
                  <a:pt x="47374" y="211363"/>
                </a:cubicBezTo>
                <a:cubicBezTo>
                  <a:pt x="27240" y="211363"/>
                  <a:pt x="10933" y="195055"/>
                  <a:pt x="10933" y="174921"/>
                </a:cubicBezTo>
                <a:cubicBezTo>
                  <a:pt x="10933" y="166722"/>
                  <a:pt x="13666" y="159160"/>
                  <a:pt x="18221" y="153056"/>
                </a:cubicBezTo>
                <a:cubicBezTo>
                  <a:pt x="9384" y="146405"/>
                  <a:pt x="3644" y="135837"/>
                  <a:pt x="3644" y="123902"/>
                </a:cubicBezTo>
                <a:cubicBezTo>
                  <a:pt x="3644" y="109827"/>
                  <a:pt x="11661" y="97573"/>
                  <a:pt x="23323" y="91515"/>
                </a:cubicBezTo>
                <a:cubicBezTo>
                  <a:pt x="20089" y="86048"/>
                  <a:pt x="18221" y="79671"/>
                  <a:pt x="18221" y="72884"/>
                </a:cubicBezTo>
                <a:cubicBezTo>
                  <a:pt x="18221" y="52750"/>
                  <a:pt x="34529" y="36442"/>
                  <a:pt x="54663" y="36442"/>
                </a:cubicBezTo>
                <a:lnTo>
                  <a:pt x="54663" y="25509"/>
                </a:lnTo>
                <a:close/>
                <a:moveTo>
                  <a:pt x="178565" y="25509"/>
                </a:moveTo>
                <a:lnTo>
                  <a:pt x="178565" y="36442"/>
                </a:lnTo>
                <a:cubicBezTo>
                  <a:pt x="198699" y="36442"/>
                  <a:pt x="215007" y="52750"/>
                  <a:pt x="215007" y="72884"/>
                </a:cubicBezTo>
                <a:cubicBezTo>
                  <a:pt x="215007" y="79717"/>
                  <a:pt x="213140" y="86094"/>
                  <a:pt x="209905" y="91515"/>
                </a:cubicBezTo>
                <a:cubicBezTo>
                  <a:pt x="221612" y="97573"/>
                  <a:pt x="229584" y="109781"/>
                  <a:pt x="229584" y="123902"/>
                </a:cubicBezTo>
                <a:cubicBezTo>
                  <a:pt x="229584" y="135837"/>
                  <a:pt x="223844" y="146405"/>
                  <a:pt x="215007" y="153056"/>
                </a:cubicBezTo>
                <a:cubicBezTo>
                  <a:pt x="219562" y="159160"/>
                  <a:pt x="222296" y="166722"/>
                  <a:pt x="222296" y="174921"/>
                </a:cubicBezTo>
                <a:cubicBezTo>
                  <a:pt x="222296" y="195055"/>
                  <a:pt x="205988" y="211363"/>
                  <a:pt x="185854" y="211363"/>
                </a:cubicBezTo>
                <a:cubicBezTo>
                  <a:pt x="185535" y="211363"/>
                  <a:pt x="185261" y="211363"/>
                  <a:pt x="184943" y="211363"/>
                </a:cubicBezTo>
                <a:cubicBezTo>
                  <a:pt x="181708" y="223935"/>
                  <a:pt x="170275" y="233228"/>
                  <a:pt x="156700" y="233228"/>
                </a:cubicBezTo>
                <a:lnTo>
                  <a:pt x="142123" y="233228"/>
                </a:lnTo>
                <a:cubicBezTo>
                  <a:pt x="134061" y="233228"/>
                  <a:pt x="127547" y="226714"/>
                  <a:pt x="127547" y="218651"/>
                </a:cubicBezTo>
                <a:lnTo>
                  <a:pt x="127547" y="14577"/>
                </a:lnTo>
                <a:cubicBezTo>
                  <a:pt x="127547" y="6514"/>
                  <a:pt x="134061" y="0"/>
                  <a:pt x="142123" y="0"/>
                </a:cubicBezTo>
                <a:lnTo>
                  <a:pt x="153056" y="0"/>
                </a:lnTo>
                <a:cubicBezTo>
                  <a:pt x="167132" y="0"/>
                  <a:pt x="178565" y="11434"/>
                  <a:pt x="178565" y="25509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5" name="Text 23"/>
          <p:cNvSpPr/>
          <p:nvPr/>
        </p:nvSpPr>
        <p:spPr>
          <a:xfrm>
            <a:off x="5422554" y="1784195"/>
            <a:ext cx="1504321" cy="326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李星阳 / 杨修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422554" y="2110714"/>
            <a:ext cx="1480999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算法侧 + 前端侧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746192" y="2588832"/>
            <a:ext cx="163260" cy="163260"/>
          </a:xfrm>
          <a:custGeom>
            <a:avLst/>
            <a:gdLst/>
            <a:ahLst/>
            <a:cxnLst/>
            <a:rect l="l" t="t" r="r" b="b"/>
            <a:pathLst>
              <a:path w="163260" h="163260">
                <a:moveTo>
                  <a:pt x="20407" y="20407"/>
                </a:moveTo>
                <a:cubicBezTo>
                  <a:pt x="20407" y="14764"/>
                  <a:pt x="15848" y="10204"/>
                  <a:pt x="10204" y="10204"/>
                </a:cubicBezTo>
                <a:cubicBezTo>
                  <a:pt x="4560" y="10204"/>
                  <a:pt x="0" y="14764"/>
                  <a:pt x="0" y="20407"/>
                </a:cubicBezTo>
                <a:lnTo>
                  <a:pt x="0" y="127547"/>
                </a:lnTo>
                <a:cubicBezTo>
                  <a:pt x="0" y="141641"/>
                  <a:pt x="11415" y="153056"/>
                  <a:pt x="25509" y="153056"/>
                </a:cubicBezTo>
                <a:lnTo>
                  <a:pt x="153056" y="153056"/>
                </a:lnTo>
                <a:cubicBezTo>
                  <a:pt x="158700" y="153056"/>
                  <a:pt x="163260" y="148496"/>
                  <a:pt x="163260" y="142852"/>
                </a:cubicBezTo>
                <a:cubicBezTo>
                  <a:pt x="163260" y="137208"/>
                  <a:pt x="158700" y="132648"/>
                  <a:pt x="153056" y="132648"/>
                </a:cubicBezTo>
                <a:lnTo>
                  <a:pt x="25509" y="132648"/>
                </a:lnTo>
                <a:cubicBezTo>
                  <a:pt x="22703" y="132648"/>
                  <a:pt x="20407" y="130353"/>
                  <a:pt x="20407" y="127547"/>
                </a:cubicBezTo>
                <a:lnTo>
                  <a:pt x="20407" y="20407"/>
                </a:lnTo>
                <a:close/>
                <a:moveTo>
                  <a:pt x="150059" y="48021"/>
                </a:moveTo>
                <a:cubicBezTo>
                  <a:pt x="154044" y="44035"/>
                  <a:pt x="154044" y="37562"/>
                  <a:pt x="150059" y="33577"/>
                </a:cubicBezTo>
                <a:cubicBezTo>
                  <a:pt x="146073" y="29591"/>
                  <a:pt x="139600" y="29591"/>
                  <a:pt x="135614" y="33577"/>
                </a:cubicBezTo>
                <a:lnTo>
                  <a:pt x="102037" y="67185"/>
                </a:lnTo>
                <a:lnTo>
                  <a:pt x="83734" y="48914"/>
                </a:lnTo>
                <a:cubicBezTo>
                  <a:pt x="79749" y="44928"/>
                  <a:pt x="73276" y="44928"/>
                  <a:pt x="69290" y="48914"/>
                </a:cubicBezTo>
                <a:lnTo>
                  <a:pt x="38679" y="79525"/>
                </a:lnTo>
                <a:cubicBezTo>
                  <a:pt x="34693" y="83511"/>
                  <a:pt x="34693" y="89984"/>
                  <a:pt x="38679" y="93970"/>
                </a:cubicBezTo>
                <a:cubicBezTo>
                  <a:pt x="42664" y="97956"/>
                  <a:pt x="49137" y="97956"/>
                  <a:pt x="53123" y="93970"/>
                </a:cubicBezTo>
                <a:lnTo>
                  <a:pt x="76528" y="70565"/>
                </a:lnTo>
                <a:lnTo>
                  <a:pt x="94831" y="88868"/>
                </a:lnTo>
                <a:cubicBezTo>
                  <a:pt x="98817" y="92854"/>
                  <a:pt x="105290" y="92854"/>
                  <a:pt x="109276" y="88868"/>
                </a:cubicBezTo>
                <a:lnTo>
                  <a:pt x="150090" y="48053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28" name="Text 26"/>
          <p:cNvSpPr/>
          <p:nvPr/>
        </p:nvSpPr>
        <p:spPr>
          <a:xfrm>
            <a:off x="4932775" y="2530525"/>
            <a:ext cx="520098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算法侧核心工作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749108" y="2950336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0" name="Text 28"/>
          <p:cNvSpPr/>
          <p:nvPr/>
        </p:nvSpPr>
        <p:spPr>
          <a:xfrm>
            <a:off x="4991082" y="2903690"/>
            <a:ext cx="4571271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管网电阻网络近似求解，输出节点压力与边流量时序流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749108" y="3323501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2" name="Text 30"/>
          <p:cNvSpPr/>
          <p:nvPr/>
        </p:nvSpPr>
        <p:spPr>
          <a:xfrm>
            <a:off x="4991082" y="3276855"/>
            <a:ext cx="3451776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基于观测残差与滑动窗口的多级告警触发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764983" y="3836366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4" name="Text 32"/>
          <p:cNvSpPr/>
          <p:nvPr/>
        </p:nvSpPr>
        <p:spPr>
          <a:xfrm>
            <a:off x="4991082" y="3650020"/>
            <a:ext cx="5142680" cy="5597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提供可解释字段（触发阈值、残差大小、传感器ID、定位区段）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749108" y="4349704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6" name="Text 34"/>
          <p:cNvSpPr/>
          <p:nvPr/>
        </p:nvSpPr>
        <p:spPr>
          <a:xfrm>
            <a:off x="4991082" y="4303059"/>
            <a:ext cx="4256413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预留WLS/EKF接口与参数模板，支持平滑升级路径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248918" y="2588832"/>
            <a:ext cx="163260" cy="163260"/>
          </a:xfrm>
          <a:custGeom>
            <a:avLst/>
            <a:gdLst/>
            <a:ahLst/>
            <a:cxnLst/>
            <a:rect l="l" t="t" r="r" b="b"/>
            <a:pathLst>
              <a:path w="163260" h="163260">
                <a:moveTo>
                  <a:pt x="20407" y="10204"/>
                </a:moveTo>
                <a:cubicBezTo>
                  <a:pt x="9151" y="10204"/>
                  <a:pt x="0" y="19355"/>
                  <a:pt x="0" y="30611"/>
                </a:cubicBezTo>
                <a:lnTo>
                  <a:pt x="0" y="112241"/>
                </a:lnTo>
                <a:cubicBezTo>
                  <a:pt x="0" y="123497"/>
                  <a:pt x="9151" y="132648"/>
                  <a:pt x="20407" y="132648"/>
                </a:cubicBezTo>
                <a:lnTo>
                  <a:pt x="66324" y="132648"/>
                </a:lnTo>
                <a:lnTo>
                  <a:pt x="61222" y="147954"/>
                </a:lnTo>
                <a:lnTo>
                  <a:pt x="38264" y="147954"/>
                </a:lnTo>
                <a:cubicBezTo>
                  <a:pt x="34023" y="147954"/>
                  <a:pt x="30611" y="151366"/>
                  <a:pt x="30611" y="155607"/>
                </a:cubicBezTo>
                <a:cubicBezTo>
                  <a:pt x="30611" y="159848"/>
                  <a:pt x="34023" y="163260"/>
                  <a:pt x="38264" y="163260"/>
                </a:cubicBezTo>
                <a:lnTo>
                  <a:pt x="124996" y="163260"/>
                </a:lnTo>
                <a:cubicBezTo>
                  <a:pt x="129237" y="163260"/>
                  <a:pt x="132648" y="159848"/>
                  <a:pt x="132648" y="155607"/>
                </a:cubicBezTo>
                <a:cubicBezTo>
                  <a:pt x="132648" y="151366"/>
                  <a:pt x="129237" y="147954"/>
                  <a:pt x="124996" y="147954"/>
                </a:cubicBezTo>
                <a:lnTo>
                  <a:pt x="102037" y="147954"/>
                </a:lnTo>
                <a:lnTo>
                  <a:pt x="96935" y="132648"/>
                </a:lnTo>
                <a:lnTo>
                  <a:pt x="142852" y="132648"/>
                </a:lnTo>
                <a:cubicBezTo>
                  <a:pt x="154108" y="132648"/>
                  <a:pt x="163260" y="123497"/>
                  <a:pt x="163260" y="112241"/>
                </a:cubicBezTo>
                <a:lnTo>
                  <a:pt x="163260" y="30611"/>
                </a:lnTo>
                <a:cubicBezTo>
                  <a:pt x="163260" y="19355"/>
                  <a:pt x="154108" y="10204"/>
                  <a:pt x="142852" y="10204"/>
                </a:cubicBezTo>
                <a:lnTo>
                  <a:pt x="20407" y="10204"/>
                </a:lnTo>
                <a:close/>
                <a:moveTo>
                  <a:pt x="30611" y="30611"/>
                </a:moveTo>
                <a:lnTo>
                  <a:pt x="132648" y="30611"/>
                </a:lnTo>
                <a:cubicBezTo>
                  <a:pt x="138292" y="30611"/>
                  <a:pt x="142852" y="35171"/>
                  <a:pt x="142852" y="40815"/>
                </a:cubicBezTo>
                <a:lnTo>
                  <a:pt x="142852" y="91834"/>
                </a:lnTo>
                <a:cubicBezTo>
                  <a:pt x="142852" y="97478"/>
                  <a:pt x="138292" y="102037"/>
                  <a:pt x="132648" y="102037"/>
                </a:cubicBezTo>
                <a:lnTo>
                  <a:pt x="30611" y="102037"/>
                </a:lnTo>
                <a:cubicBezTo>
                  <a:pt x="24967" y="102037"/>
                  <a:pt x="20407" y="97478"/>
                  <a:pt x="20407" y="91834"/>
                </a:cubicBezTo>
                <a:lnTo>
                  <a:pt x="20407" y="40815"/>
                </a:lnTo>
                <a:cubicBezTo>
                  <a:pt x="20407" y="35171"/>
                  <a:pt x="24967" y="30611"/>
                  <a:pt x="30611" y="30611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8" name="Text 36"/>
          <p:cNvSpPr/>
          <p:nvPr/>
        </p:nvSpPr>
        <p:spPr>
          <a:xfrm>
            <a:off x="10435501" y="2530525"/>
            <a:ext cx="520098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前端侧核心工作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0251834" y="2950336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0" name="Text 38"/>
          <p:cNvSpPr/>
          <p:nvPr/>
        </p:nvSpPr>
        <p:spPr>
          <a:xfrm>
            <a:off x="10493808" y="2903690"/>
            <a:ext cx="296199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态势看板压力/流向叠加层组件开发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251834" y="3323501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2" name="Text 40"/>
          <p:cNvSpPr/>
          <p:nvPr/>
        </p:nvSpPr>
        <p:spPr>
          <a:xfrm>
            <a:off x="10493808" y="3276855"/>
            <a:ext cx="1959116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时序曲线联动组件开发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251834" y="3696666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4" name="Text 42"/>
          <p:cNvSpPr/>
          <p:nvPr/>
        </p:nvSpPr>
        <p:spPr>
          <a:xfrm>
            <a:off x="10493808" y="3650020"/>
            <a:ext cx="312525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对接WebSocket事件流，保证实时性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251834" y="4069831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6" name="Text 44"/>
          <p:cNvSpPr/>
          <p:nvPr/>
        </p:nvSpPr>
        <p:spPr>
          <a:xfrm>
            <a:off x="10493808" y="4023185"/>
            <a:ext cx="395321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"地图—列表—曲线"三向联动一致性与性能优化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483811" y="5020235"/>
            <a:ext cx="11299902" cy="3370146"/>
          </a:xfrm>
          <a:custGeom>
            <a:avLst/>
            <a:gdLst/>
            <a:ahLst/>
            <a:cxnLst/>
            <a:rect l="l" t="t" r="r" b="b"/>
            <a:pathLst>
              <a:path w="11299902" h="3370146">
                <a:moveTo>
                  <a:pt x="139928" y="0"/>
                </a:moveTo>
                <a:lnTo>
                  <a:pt x="11159974" y="0"/>
                </a:lnTo>
                <a:cubicBezTo>
                  <a:pt x="11237254" y="0"/>
                  <a:pt x="11299902" y="62648"/>
                  <a:pt x="11299902" y="139928"/>
                </a:cubicBezTo>
                <a:lnTo>
                  <a:pt x="11299902" y="3230218"/>
                </a:lnTo>
                <a:cubicBezTo>
                  <a:pt x="11299902" y="3307498"/>
                  <a:pt x="11237254" y="3370146"/>
                  <a:pt x="11159974" y="3370146"/>
                </a:cubicBezTo>
                <a:lnTo>
                  <a:pt x="139928" y="3370146"/>
                </a:lnTo>
                <a:cubicBezTo>
                  <a:pt x="62648" y="3370146"/>
                  <a:pt x="0" y="3307498"/>
                  <a:pt x="0" y="3230218"/>
                </a:cubicBezTo>
                <a:lnTo>
                  <a:pt x="0" y="139928"/>
                </a:lnTo>
                <a:cubicBezTo>
                  <a:pt x="0" y="62700"/>
                  <a:pt x="62700" y="0"/>
                  <a:pt x="139928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4722869" y="5282617"/>
            <a:ext cx="559747" cy="559747"/>
          </a:xfrm>
          <a:custGeom>
            <a:avLst/>
            <a:gdLst/>
            <a:ahLst/>
            <a:cxnLst/>
            <a:rect l="l" t="t" r="r" b="b"/>
            <a:pathLst>
              <a:path w="559747" h="559747">
                <a:moveTo>
                  <a:pt x="93293" y="0"/>
                </a:moveTo>
                <a:lnTo>
                  <a:pt x="466454" y="0"/>
                </a:lnTo>
                <a:cubicBezTo>
                  <a:pt x="517944" y="0"/>
                  <a:pt x="559747" y="41803"/>
                  <a:pt x="559747" y="93293"/>
                </a:cubicBezTo>
                <a:lnTo>
                  <a:pt x="559747" y="466454"/>
                </a:lnTo>
                <a:cubicBezTo>
                  <a:pt x="559747" y="517944"/>
                  <a:pt x="517944" y="559747"/>
                  <a:pt x="466454" y="559747"/>
                </a:cubicBezTo>
                <a:lnTo>
                  <a:pt x="93293" y="559747"/>
                </a:lnTo>
                <a:cubicBezTo>
                  <a:pt x="41803" y="559747"/>
                  <a:pt x="0" y="517944"/>
                  <a:pt x="0" y="466454"/>
                </a:cubicBezTo>
                <a:lnTo>
                  <a:pt x="0" y="93293"/>
                </a:lnTo>
                <a:cubicBezTo>
                  <a:pt x="0" y="41803"/>
                  <a:pt x="41803" y="0"/>
                  <a:pt x="93293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49" name="Shape 47"/>
          <p:cNvSpPr/>
          <p:nvPr/>
        </p:nvSpPr>
        <p:spPr>
          <a:xfrm>
            <a:off x="4900706" y="5445877"/>
            <a:ext cx="204075" cy="233228"/>
          </a:xfrm>
          <a:custGeom>
            <a:avLst/>
            <a:gdLst/>
            <a:ahLst/>
            <a:cxnLst/>
            <a:rect l="l" t="t" r="r" b="b"/>
            <a:pathLst>
              <a:path w="204075" h="233228">
                <a:moveTo>
                  <a:pt x="29154" y="14577"/>
                </a:moveTo>
                <a:cubicBezTo>
                  <a:pt x="13074" y="14577"/>
                  <a:pt x="0" y="27650"/>
                  <a:pt x="0" y="43730"/>
                </a:cubicBezTo>
                <a:lnTo>
                  <a:pt x="0" y="72884"/>
                </a:lnTo>
                <a:cubicBezTo>
                  <a:pt x="0" y="88964"/>
                  <a:pt x="13074" y="102037"/>
                  <a:pt x="29154" y="102037"/>
                </a:cubicBezTo>
                <a:lnTo>
                  <a:pt x="174921" y="102037"/>
                </a:lnTo>
                <a:cubicBezTo>
                  <a:pt x="191001" y="102037"/>
                  <a:pt x="204075" y="88964"/>
                  <a:pt x="204075" y="72884"/>
                </a:cubicBezTo>
                <a:lnTo>
                  <a:pt x="204075" y="43730"/>
                </a:lnTo>
                <a:cubicBezTo>
                  <a:pt x="204075" y="27650"/>
                  <a:pt x="191001" y="14577"/>
                  <a:pt x="174921" y="14577"/>
                </a:cubicBezTo>
                <a:lnTo>
                  <a:pt x="29154" y="14577"/>
                </a:lnTo>
                <a:close/>
                <a:moveTo>
                  <a:pt x="127547" y="47374"/>
                </a:moveTo>
                <a:cubicBezTo>
                  <a:pt x="133580" y="47374"/>
                  <a:pt x="138479" y="52273"/>
                  <a:pt x="138479" y="58307"/>
                </a:cubicBezTo>
                <a:cubicBezTo>
                  <a:pt x="138479" y="64341"/>
                  <a:pt x="133580" y="69240"/>
                  <a:pt x="127547" y="69240"/>
                </a:cubicBezTo>
                <a:cubicBezTo>
                  <a:pt x="121513" y="69240"/>
                  <a:pt x="116614" y="64341"/>
                  <a:pt x="116614" y="58307"/>
                </a:cubicBezTo>
                <a:cubicBezTo>
                  <a:pt x="116614" y="52273"/>
                  <a:pt x="121513" y="47374"/>
                  <a:pt x="127547" y="47374"/>
                </a:cubicBezTo>
                <a:close/>
                <a:moveTo>
                  <a:pt x="153056" y="58307"/>
                </a:moveTo>
                <a:cubicBezTo>
                  <a:pt x="153056" y="52273"/>
                  <a:pt x="157955" y="47374"/>
                  <a:pt x="163989" y="47374"/>
                </a:cubicBezTo>
                <a:cubicBezTo>
                  <a:pt x="170022" y="47374"/>
                  <a:pt x="174921" y="52273"/>
                  <a:pt x="174921" y="58307"/>
                </a:cubicBezTo>
                <a:cubicBezTo>
                  <a:pt x="174921" y="64341"/>
                  <a:pt x="170022" y="69240"/>
                  <a:pt x="163989" y="69240"/>
                </a:cubicBezTo>
                <a:cubicBezTo>
                  <a:pt x="157955" y="69240"/>
                  <a:pt x="153056" y="64341"/>
                  <a:pt x="153056" y="58307"/>
                </a:cubicBezTo>
                <a:close/>
                <a:moveTo>
                  <a:pt x="29154" y="131191"/>
                </a:moveTo>
                <a:cubicBezTo>
                  <a:pt x="13074" y="131191"/>
                  <a:pt x="0" y="144264"/>
                  <a:pt x="0" y="160344"/>
                </a:cubicBezTo>
                <a:lnTo>
                  <a:pt x="0" y="189498"/>
                </a:lnTo>
                <a:cubicBezTo>
                  <a:pt x="0" y="205578"/>
                  <a:pt x="13074" y="218651"/>
                  <a:pt x="29154" y="218651"/>
                </a:cubicBezTo>
                <a:lnTo>
                  <a:pt x="174921" y="218651"/>
                </a:lnTo>
                <a:cubicBezTo>
                  <a:pt x="191001" y="218651"/>
                  <a:pt x="204075" y="205578"/>
                  <a:pt x="204075" y="189498"/>
                </a:cubicBezTo>
                <a:lnTo>
                  <a:pt x="204075" y="160344"/>
                </a:lnTo>
                <a:cubicBezTo>
                  <a:pt x="204075" y="144264"/>
                  <a:pt x="191001" y="131191"/>
                  <a:pt x="174921" y="131191"/>
                </a:cubicBezTo>
                <a:lnTo>
                  <a:pt x="29154" y="131191"/>
                </a:lnTo>
                <a:close/>
                <a:moveTo>
                  <a:pt x="127547" y="163989"/>
                </a:moveTo>
                <a:cubicBezTo>
                  <a:pt x="133580" y="163989"/>
                  <a:pt x="138479" y="168887"/>
                  <a:pt x="138479" y="174921"/>
                </a:cubicBezTo>
                <a:cubicBezTo>
                  <a:pt x="138479" y="180955"/>
                  <a:pt x="133580" y="185854"/>
                  <a:pt x="127547" y="185854"/>
                </a:cubicBezTo>
                <a:cubicBezTo>
                  <a:pt x="121513" y="185854"/>
                  <a:pt x="116614" y="180955"/>
                  <a:pt x="116614" y="174921"/>
                </a:cubicBezTo>
                <a:cubicBezTo>
                  <a:pt x="116614" y="168887"/>
                  <a:pt x="121513" y="163989"/>
                  <a:pt x="127547" y="163989"/>
                </a:cubicBezTo>
                <a:close/>
                <a:moveTo>
                  <a:pt x="153056" y="174921"/>
                </a:moveTo>
                <a:cubicBezTo>
                  <a:pt x="153056" y="168887"/>
                  <a:pt x="157955" y="163989"/>
                  <a:pt x="163989" y="163989"/>
                </a:cubicBezTo>
                <a:cubicBezTo>
                  <a:pt x="170022" y="163989"/>
                  <a:pt x="174921" y="168887"/>
                  <a:pt x="174921" y="174921"/>
                </a:cubicBezTo>
                <a:cubicBezTo>
                  <a:pt x="174921" y="180955"/>
                  <a:pt x="170022" y="185854"/>
                  <a:pt x="163989" y="185854"/>
                </a:cubicBezTo>
                <a:cubicBezTo>
                  <a:pt x="157955" y="185854"/>
                  <a:pt x="153056" y="180955"/>
                  <a:pt x="153056" y="174921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0" name="Text 48"/>
          <p:cNvSpPr/>
          <p:nvPr/>
        </p:nvSpPr>
        <p:spPr>
          <a:xfrm>
            <a:off x="5422554" y="5259294"/>
            <a:ext cx="1644258" cy="3265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黄红洲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422554" y="5585813"/>
            <a:ext cx="1620935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后端架构 + 微服务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749108" y="6052270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3" name="Text 51"/>
          <p:cNvSpPr/>
          <p:nvPr/>
        </p:nvSpPr>
        <p:spPr>
          <a:xfrm>
            <a:off x="4991082" y="6005624"/>
            <a:ext cx="7778158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</a:t>
            </a:r>
            <a:r>
              <a:rPr lang="en-US" sz="147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FastAPI + SQLAlchemy</a:t>
            </a: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构建微服务，启用SQLite WAL模式降低"database is locked"概率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749108" y="6425435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5" name="Text 53"/>
          <p:cNvSpPr/>
          <p:nvPr/>
        </p:nvSpPr>
        <p:spPr>
          <a:xfrm>
            <a:off x="4991082" y="6378789"/>
            <a:ext cx="5982301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设计并实现</a:t>
            </a:r>
            <a:r>
              <a:rPr lang="en-US" sz="147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告警→工单状态机</a:t>
            </a: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（待派/在场/处置/复测/结案）与审计字段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749108" y="6798600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7" name="Text 55"/>
          <p:cNvSpPr/>
          <p:nvPr/>
        </p:nvSpPr>
        <p:spPr>
          <a:xfrm>
            <a:off x="4991082" y="6751954"/>
            <a:ext cx="387158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提供统一分页/过滤规范与版本化路由</a:t>
            </a:r>
            <a:r>
              <a:rPr lang="en-US" sz="147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/api/v1/*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4749108" y="7172185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61" name="Text 59"/>
          <p:cNvSpPr/>
          <p:nvPr/>
        </p:nvSpPr>
        <p:spPr>
          <a:xfrm>
            <a:off x="4991082" y="7125539"/>
            <a:ext cx="4442996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</a:t>
            </a:r>
            <a:r>
              <a:rPr lang="en-US" sz="147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CORS白名单、JWT/角色权限</a:t>
            </a: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</a:t>
            </a:r>
            <a:r>
              <a:rPr lang="en-US" sz="147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WebSocket推送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4749108" y="7545350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63" name="Text 61"/>
          <p:cNvSpPr/>
          <p:nvPr/>
        </p:nvSpPr>
        <p:spPr>
          <a:xfrm>
            <a:off x="4991082" y="7498704"/>
            <a:ext cx="5282617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编写</a:t>
            </a:r>
            <a:r>
              <a:rPr lang="en-US" sz="147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Windows一键启动脚本</a:t>
            </a: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</a:t>
            </a:r>
            <a:r>
              <a:rPr lang="en-US" sz="147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.env.example</a:t>
            </a: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，保障"下载即运行"</a:t>
            </a:r>
            <a:endParaRPr lang="en-US" sz="1600" dirty="0"/>
          </a:p>
        </p:txBody>
      </p:sp>
      <p:sp>
        <p:nvSpPr>
          <p:cNvPr id="64" name="Shape 56"/>
          <p:cNvSpPr/>
          <p:nvPr/>
        </p:nvSpPr>
        <p:spPr>
          <a:xfrm>
            <a:off x="10252018" y="4433645"/>
            <a:ext cx="122445" cy="139937"/>
          </a:xfrm>
          <a:custGeom>
            <a:avLst/>
            <a:gdLst/>
            <a:ahLst/>
            <a:cxnLst/>
            <a:rect l="l" t="t" r="r" b="b"/>
            <a:pathLst>
              <a:path w="122445" h="139937">
                <a:moveTo>
                  <a:pt x="118837" y="19159"/>
                </a:moveTo>
                <a:cubicBezTo>
                  <a:pt x="122745" y="22002"/>
                  <a:pt x="123620" y="27468"/>
                  <a:pt x="120778" y="31376"/>
                </a:cubicBezTo>
                <a:lnTo>
                  <a:pt x="50809" y="127583"/>
                </a:lnTo>
                <a:cubicBezTo>
                  <a:pt x="49306" y="129660"/>
                  <a:pt x="46983" y="130945"/>
                  <a:pt x="44414" y="131163"/>
                </a:cubicBezTo>
                <a:cubicBezTo>
                  <a:pt x="41844" y="131382"/>
                  <a:pt x="39357" y="130426"/>
                  <a:pt x="37553" y="128622"/>
                </a:cubicBezTo>
                <a:lnTo>
                  <a:pt x="2569" y="93637"/>
                </a:lnTo>
                <a:cubicBezTo>
                  <a:pt x="-847" y="90221"/>
                  <a:pt x="-847" y="84673"/>
                  <a:pt x="2569" y="81256"/>
                </a:cubicBezTo>
                <a:cubicBezTo>
                  <a:pt x="5986" y="77840"/>
                  <a:pt x="11534" y="77840"/>
                  <a:pt x="14950" y="81256"/>
                </a:cubicBezTo>
                <a:lnTo>
                  <a:pt x="42692" y="108998"/>
                </a:lnTo>
                <a:lnTo>
                  <a:pt x="106647" y="21073"/>
                </a:lnTo>
                <a:cubicBezTo>
                  <a:pt x="109490" y="17164"/>
                  <a:pt x="114956" y="16290"/>
                  <a:pt x="118864" y="19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65" name="Text 57"/>
          <p:cNvSpPr/>
          <p:nvPr/>
        </p:nvSpPr>
        <p:spPr>
          <a:xfrm>
            <a:off x="10493992" y="4386999"/>
            <a:ext cx="4419673" cy="2798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集成</a:t>
            </a:r>
            <a:r>
              <a:rPr lang="en-US" sz="1470" b="1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ReportLab</a:t>
            </a:r>
            <a:r>
              <a:rPr lang="en-US" sz="147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的周/月报导出，实现自动化报表生成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42333" cy="508000"/>
          </a:xfrm>
          <a:custGeom>
            <a:avLst/>
            <a:gdLst/>
            <a:ahLst/>
            <a:cxnLst/>
            <a:rect l="l" t="t" r="r" b="b"/>
            <a:pathLst>
              <a:path w="42333" h="508000">
                <a:moveTo>
                  <a:pt x="0" y="0"/>
                </a:moveTo>
                <a:lnTo>
                  <a:pt x="42333" y="0"/>
                </a:lnTo>
                <a:lnTo>
                  <a:pt x="42333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635000" y="423333"/>
            <a:ext cx="3704167" cy="423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开发环境与技术栈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5000" y="889000"/>
            <a:ext cx="3598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Development Environment &amp; Technology Stack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28625" y="1402080"/>
            <a:ext cx="5016500" cy="1402715"/>
          </a:xfrm>
          <a:custGeom>
            <a:avLst/>
            <a:gdLst/>
            <a:ahLst/>
            <a:cxnLst/>
            <a:rect l="l" t="t" r="r" b="b"/>
            <a:pathLst>
              <a:path w="5016500" h="2296583">
                <a:moveTo>
                  <a:pt x="127001" y="0"/>
                </a:moveTo>
                <a:lnTo>
                  <a:pt x="4889499" y="0"/>
                </a:lnTo>
                <a:cubicBezTo>
                  <a:pt x="4959640" y="0"/>
                  <a:pt x="5016500" y="56860"/>
                  <a:pt x="5016500" y="127001"/>
                </a:cubicBezTo>
                <a:lnTo>
                  <a:pt x="5016500" y="2169582"/>
                </a:lnTo>
                <a:cubicBezTo>
                  <a:pt x="5016500" y="2239723"/>
                  <a:pt x="4959640" y="2296583"/>
                  <a:pt x="4889499" y="2296583"/>
                </a:cubicBezTo>
                <a:lnTo>
                  <a:pt x="127001" y="2296583"/>
                </a:lnTo>
                <a:cubicBezTo>
                  <a:pt x="56860" y="2296583"/>
                  <a:pt x="0" y="2239723"/>
                  <a:pt x="0" y="2169582"/>
                </a:cubicBezTo>
                <a:lnTo>
                  <a:pt x="0" y="127001"/>
                </a:lnTo>
                <a:cubicBezTo>
                  <a:pt x="0" y="56907"/>
                  <a:pt x="56907" y="0"/>
                  <a:pt x="127001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3250" y="1619250"/>
            <a:ext cx="264583" cy="211667"/>
          </a:xfrm>
          <a:custGeom>
            <a:avLst/>
            <a:gdLst/>
            <a:ahLst/>
            <a:cxnLst/>
            <a:rect l="l" t="t" r="r" b="b"/>
            <a:pathLst>
              <a:path w="264583" h="211667">
                <a:moveTo>
                  <a:pt x="26458" y="39688"/>
                </a:moveTo>
                <a:cubicBezTo>
                  <a:pt x="26458" y="25094"/>
                  <a:pt x="38323" y="13229"/>
                  <a:pt x="52917" y="13229"/>
                </a:cubicBezTo>
                <a:lnTo>
                  <a:pt x="211667" y="13229"/>
                </a:lnTo>
                <a:cubicBezTo>
                  <a:pt x="226260" y="13229"/>
                  <a:pt x="238125" y="25094"/>
                  <a:pt x="238125" y="39688"/>
                </a:cubicBezTo>
                <a:lnTo>
                  <a:pt x="238125" y="138906"/>
                </a:lnTo>
                <a:lnTo>
                  <a:pt x="211667" y="138906"/>
                </a:lnTo>
                <a:lnTo>
                  <a:pt x="211667" y="39688"/>
                </a:lnTo>
                <a:lnTo>
                  <a:pt x="52917" y="39688"/>
                </a:lnTo>
                <a:lnTo>
                  <a:pt x="52917" y="138906"/>
                </a:lnTo>
                <a:lnTo>
                  <a:pt x="26458" y="138906"/>
                </a:lnTo>
                <a:lnTo>
                  <a:pt x="26458" y="39688"/>
                </a:lnTo>
                <a:close/>
                <a:moveTo>
                  <a:pt x="0" y="166688"/>
                </a:moveTo>
                <a:cubicBezTo>
                  <a:pt x="0" y="162305"/>
                  <a:pt x="3555" y="158750"/>
                  <a:pt x="7938" y="158750"/>
                </a:cubicBezTo>
                <a:lnTo>
                  <a:pt x="256646" y="158750"/>
                </a:lnTo>
                <a:cubicBezTo>
                  <a:pt x="261028" y="158750"/>
                  <a:pt x="264583" y="162305"/>
                  <a:pt x="264583" y="166688"/>
                </a:cubicBezTo>
                <a:cubicBezTo>
                  <a:pt x="264583" y="184216"/>
                  <a:pt x="250362" y="198438"/>
                  <a:pt x="232833" y="198438"/>
                </a:cubicBezTo>
                <a:lnTo>
                  <a:pt x="31750" y="198438"/>
                </a:lnTo>
                <a:cubicBezTo>
                  <a:pt x="14221" y="198438"/>
                  <a:pt x="0" y="184216"/>
                  <a:pt x="0" y="166688"/>
                </a:cubicBezTo>
                <a:close/>
                <a:moveTo>
                  <a:pt x="116169" y="86403"/>
                </a:moveTo>
                <a:lnTo>
                  <a:pt x="103353" y="99219"/>
                </a:lnTo>
                <a:lnTo>
                  <a:pt x="116169" y="112035"/>
                </a:lnTo>
                <a:cubicBezTo>
                  <a:pt x="120055" y="115921"/>
                  <a:pt x="120055" y="122204"/>
                  <a:pt x="116169" y="126049"/>
                </a:cubicBezTo>
                <a:cubicBezTo>
                  <a:pt x="112283" y="129894"/>
                  <a:pt x="105999" y="129935"/>
                  <a:pt x="102154" y="126049"/>
                </a:cubicBezTo>
                <a:lnTo>
                  <a:pt x="82310" y="106205"/>
                </a:lnTo>
                <a:cubicBezTo>
                  <a:pt x="78424" y="102319"/>
                  <a:pt x="78424" y="96035"/>
                  <a:pt x="82310" y="92191"/>
                </a:cubicBezTo>
                <a:lnTo>
                  <a:pt x="102154" y="72347"/>
                </a:lnTo>
                <a:cubicBezTo>
                  <a:pt x="106040" y="68461"/>
                  <a:pt x="112324" y="68461"/>
                  <a:pt x="116169" y="72347"/>
                </a:cubicBezTo>
                <a:cubicBezTo>
                  <a:pt x="120013" y="76233"/>
                  <a:pt x="120055" y="82517"/>
                  <a:pt x="116169" y="86362"/>
                </a:cubicBezTo>
                <a:close/>
                <a:moveTo>
                  <a:pt x="162471" y="72347"/>
                </a:moveTo>
                <a:lnTo>
                  <a:pt x="182314" y="92191"/>
                </a:lnTo>
                <a:cubicBezTo>
                  <a:pt x="186201" y="96077"/>
                  <a:pt x="186201" y="102361"/>
                  <a:pt x="182314" y="106205"/>
                </a:cubicBezTo>
                <a:lnTo>
                  <a:pt x="162471" y="126049"/>
                </a:lnTo>
                <a:cubicBezTo>
                  <a:pt x="158585" y="129935"/>
                  <a:pt x="152301" y="129935"/>
                  <a:pt x="148456" y="126049"/>
                </a:cubicBezTo>
                <a:cubicBezTo>
                  <a:pt x="144611" y="122163"/>
                  <a:pt x="144570" y="115879"/>
                  <a:pt x="148456" y="112035"/>
                </a:cubicBezTo>
                <a:lnTo>
                  <a:pt x="161272" y="99219"/>
                </a:lnTo>
                <a:lnTo>
                  <a:pt x="148456" y="86403"/>
                </a:lnTo>
                <a:cubicBezTo>
                  <a:pt x="144570" y="82517"/>
                  <a:pt x="144570" y="76233"/>
                  <a:pt x="148456" y="72388"/>
                </a:cubicBezTo>
                <a:cubicBezTo>
                  <a:pt x="152342" y="68544"/>
                  <a:pt x="158626" y="68502"/>
                  <a:pt x="162471" y="72388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7" name="Text 5"/>
          <p:cNvSpPr/>
          <p:nvPr/>
        </p:nvSpPr>
        <p:spPr>
          <a:xfrm>
            <a:off x="952500" y="1576917"/>
            <a:ext cx="8572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操作系统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3250" y="2000250"/>
            <a:ext cx="4667250" cy="719667"/>
          </a:xfrm>
          <a:custGeom>
            <a:avLst/>
            <a:gdLst/>
            <a:ahLst/>
            <a:cxnLst/>
            <a:rect l="l" t="t" r="r" b="b"/>
            <a:pathLst>
              <a:path w="4667250" h="719667">
                <a:moveTo>
                  <a:pt x="84669" y="0"/>
                </a:moveTo>
                <a:lnTo>
                  <a:pt x="4582581" y="0"/>
                </a:lnTo>
                <a:cubicBezTo>
                  <a:pt x="4629342" y="0"/>
                  <a:pt x="4667250" y="37908"/>
                  <a:pt x="4667250" y="84669"/>
                </a:cubicBezTo>
                <a:lnTo>
                  <a:pt x="4667250" y="634998"/>
                </a:lnTo>
                <a:cubicBezTo>
                  <a:pt x="4667250" y="681728"/>
                  <a:pt x="4629311" y="719667"/>
                  <a:pt x="45825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687917" y="2084917"/>
            <a:ext cx="4582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开发与测试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7917" y="2381250"/>
            <a:ext cx="4582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Windows 10/11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621655" y="1402080"/>
            <a:ext cx="5016500" cy="1402715"/>
          </a:xfrm>
          <a:custGeom>
            <a:avLst/>
            <a:gdLst/>
            <a:ahLst/>
            <a:cxnLst/>
            <a:rect l="l" t="t" r="r" b="b"/>
            <a:pathLst>
              <a:path w="5016500" h="2296583">
                <a:moveTo>
                  <a:pt x="127001" y="0"/>
                </a:moveTo>
                <a:lnTo>
                  <a:pt x="4889499" y="0"/>
                </a:lnTo>
                <a:cubicBezTo>
                  <a:pt x="4959640" y="0"/>
                  <a:pt x="5016500" y="56860"/>
                  <a:pt x="5016500" y="127001"/>
                </a:cubicBezTo>
                <a:lnTo>
                  <a:pt x="5016500" y="2169582"/>
                </a:lnTo>
                <a:cubicBezTo>
                  <a:pt x="5016500" y="2239723"/>
                  <a:pt x="4959640" y="2296583"/>
                  <a:pt x="4889499" y="2296583"/>
                </a:cubicBezTo>
                <a:lnTo>
                  <a:pt x="127001" y="2296583"/>
                </a:lnTo>
                <a:cubicBezTo>
                  <a:pt x="56860" y="2296583"/>
                  <a:pt x="0" y="2239723"/>
                  <a:pt x="0" y="2169582"/>
                </a:cubicBezTo>
                <a:lnTo>
                  <a:pt x="0" y="127001"/>
                </a:lnTo>
                <a:cubicBezTo>
                  <a:pt x="0" y="56907"/>
                  <a:pt x="56907" y="0"/>
                  <a:pt x="127001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835716" y="1619250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6" name="Text 14"/>
          <p:cNvSpPr/>
          <p:nvPr/>
        </p:nvSpPr>
        <p:spPr>
          <a:xfrm>
            <a:off x="6145279" y="1576917"/>
            <a:ext cx="666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96029" y="2000250"/>
            <a:ext cx="4667250" cy="719667"/>
          </a:xfrm>
          <a:custGeom>
            <a:avLst/>
            <a:gdLst/>
            <a:ahLst/>
            <a:cxnLst/>
            <a:rect l="l" t="t" r="r" b="b"/>
            <a:pathLst>
              <a:path w="4667250" h="719667">
                <a:moveTo>
                  <a:pt x="84669" y="0"/>
                </a:moveTo>
                <a:lnTo>
                  <a:pt x="4582581" y="0"/>
                </a:lnTo>
                <a:cubicBezTo>
                  <a:pt x="4629342" y="0"/>
                  <a:pt x="4667250" y="37908"/>
                  <a:pt x="4667250" y="84669"/>
                </a:cubicBezTo>
                <a:lnTo>
                  <a:pt x="4667250" y="634998"/>
                </a:lnTo>
                <a:cubicBezTo>
                  <a:pt x="4667250" y="681728"/>
                  <a:pt x="4629311" y="719667"/>
                  <a:pt x="45825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5880695" y="2084917"/>
            <a:ext cx="4582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核心数据库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880695" y="2381250"/>
            <a:ext cx="4582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SQLite + WAL模式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814050" y="1402080"/>
            <a:ext cx="5016500" cy="1402715"/>
          </a:xfrm>
          <a:custGeom>
            <a:avLst/>
            <a:gdLst/>
            <a:ahLst/>
            <a:cxnLst/>
            <a:rect l="l" t="t" r="r" b="b"/>
            <a:pathLst>
              <a:path w="5016500" h="2296583">
                <a:moveTo>
                  <a:pt x="127001" y="0"/>
                </a:moveTo>
                <a:lnTo>
                  <a:pt x="4889499" y="0"/>
                </a:lnTo>
                <a:cubicBezTo>
                  <a:pt x="4959640" y="0"/>
                  <a:pt x="5016500" y="56860"/>
                  <a:pt x="5016500" y="127001"/>
                </a:cubicBezTo>
                <a:lnTo>
                  <a:pt x="5016500" y="2169582"/>
                </a:lnTo>
                <a:cubicBezTo>
                  <a:pt x="5016500" y="2239723"/>
                  <a:pt x="4959640" y="2296583"/>
                  <a:pt x="4889499" y="2296583"/>
                </a:cubicBezTo>
                <a:lnTo>
                  <a:pt x="127001" y="2296583"/>
                </a:lnTo>
                <a:cubicBezTo>
                  <a:pt x="56860" y="2296583"/>
                  <a:pt x="0" y="2239723"/>
                  <a:pt x="0" y="2169582"/>
                </a:cubicBezTo>
                <a:lnTo>
                  <a:pt x="0" y="127001"/>
                </a:lnTo>
                <a:cubicBezTo>
                  <a:pt x="0" y="56907"/>
                  <a:pt x="56907" y="0"/>
                  <a:pt x="127001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1002202" y="1619250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25" name="Text 23"/>
          <p:cNvSpPr/>
          <p:nvPr/>
        </p:nvSpPr>
        <p:spPr>
          <a:xfrm>
            <a:off x="11338223" y="1576917"/>
            <a:ext cx="8572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开发工具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988973" y="2000250"/>
            <a:ext cx="4667250" cy="719667"/>
          </a:xfrm>
          <a:custGeom>
            <a:avLst/>
            <a:gdLst/>
            <a:ahLst/>
            <a:cxnLst/>
            <a:rect l="l" t="t" r="r" b="b"/>
            <a:pathLst>
              <a:path w="4667250" h="719667">
                <a:moveTo>
                  <a:pt x="84669" y="0"/>
                </a:moveTo>
                <a:lnTo>
                  <a:pt x="4582581" y="0"/>
                </a:lnTo>
                <a:cubicBezTo>
                  <a:pt x="4629342" y="0"/>
                  <a:pt x="4667250" y="37908"/>
                  <a:pt x="4667250" y="84669"/>
                </a:cubicBezTo>
                <a:lnTo>
                  <a:pt x="4667250" y="634998"/>
                </a:lnTo>
                <a:cubicBezTo>
                  <a:pt x="4667250" y="681728"/>
                  <a:pt x="4629311" y="719667"/>
                  <a:pt x="45825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27" name="Text 25"/>
          <p:cNvSpPr/>
          <p:nvPr/>
        </p:nvSpPr>
        <p:spPr>
          <a:xfrm>
            <a:off x="11073639" y="2084917"/>
            <a:ext cx="4582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后端IDE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073639" y="2381250"/>
            <a:ext cx="4582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VS Code / PyCharm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627100" y="2084705"/>
            <a:ext cx="1783715" cy="226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前端构建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3627100" y="2380615"/>
            <a:ext cx="2061845" cy="2266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Node.js + Vite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28625" y="2914862"/>
            <a:ext cx="5016500" cy="3566583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29708" y="313182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145521"/>
                </a:lnTo>
                <a:cubicBezTo>
                  <a:pt x="0" y="160114"/>
                  <a:pt x="11865" y="171979"/>
                  <a:pt x="26458" y="171979"/>
                </a:cubicBezTo>
                <a:lnTo>
                  <a:pt x="85990" y="171979"/>
                </a:lnTo>
                <a:lnTo>
                  <a:pt x="79375" y="191823"/>
                </a:lnTo>
                <a:lnTo>
                  <a:pt x="49609" y="191823"/>
                </a:lnTo>
                <a:cubicBezTo>
                  <a:pt x="44111" y="191823"/>
                  <a:pt x="39688" y="196246"/>
                  <a:pt x="39688" y="201745"/>
                </a:cubicBezTo>
                <a:cubicBezTo>
                  <a:pt x="39688" y="207243"/>
                  <a:pt x="44111" y="211667"/>
                  <a:pt x="49609" y="211667"/>
                </a:cubicBezTo>
                <a:lnTo>
                  <a:pt x="162057" y="211667"/>
                </a:lnTo>
                <a:cubicBezTo>
                  <a:pt x="167556" y="211667"/>
                  <a:pt x="171979" y="207243"/>
                  <a:pt x="171979" y="201745"/>
                </a:cubicBezTo>
                <a:cubicBezTo>
                  <a:pt x="171979" y="196246"/>
                  <a:pt x="167556" y="191823"/>
                  <a:pt x="162057" y="191823"/>
                </a:cubicBezTo>
                <a:lnTo>
                  <a:pt x="132292" y="191823"/>
                </a:lnTo>
                <a:lnTo>
                  <a:pt x="125677" y="171979"/>
                </a:lnTo>
                <a:lnTo>
                  <a:pt x="185208" y="171979"/>
                </a:lnTo>
                <a:cubicBezTo>
                  <a:pt x="199802" y="171979"/>
                  <a:pt x="211667" y="160114"/>
                  <a:pt x="211667" y="145521"/>
                </a:cubicBezTo>
                <a:lnTo>
                  <a:pt x="211667" y="39688"/>
                </a:lnTo>
                <a:cubicBezTo>
                  <a:pt x="211667" y="25094"/>
                  <a:pt x="199802" y="13229"/>
                  <a:pt x="185208" y="13229"/>
                </a:cubicBezTo>
                <a:lnTo>
                  <a:pt x="26458" y="13229"/>
                </a:lnTo>
                <a:close/>
                <a:moveTo>
                  <a:pt x="39688" y="39688"/>
                </a:moveTo>
                <a:lnTo>
                  <a:pt x="171979" y="39688"/>
                </a:lnTo>
                <a:cubicBezTo>
                  <a:pt x="179297" y="39688"/>
                  <a:pt x="185208" y="45599"/>
                  <a:pt x="185208" y="52917"/>
                </a:cubicBezTo>
                <a:lnTo>
                  <a:pt x="185208" y="119063"/>
                </a:lnTo>
                <a:cubicBezTo>
                  <a:pt x="185208" y="126380"/>
                  <a:pt x="179297" y="132292"/>
                  <a:pt x="171979" y="132292"/>
                </a:cubicBezTo>
                <a:lnTo>
                  <a:pt x="39688" y="132292"/>
                </a:lnTo>
                <a:cubicBezTo>
                  <a:pt x="32370" y="132292"/>
                  <a:pt x="26458" y="126380"/>
                  <a:pt x="26458" y="119063"/>
                </a:cubicBezTo>
                <a:lnTo>
                  <a:pt x="26458" y="52917"/>
                </a:lnTo>
                <a:cubicBezTo>
                  <a:pt x="26458" y="45599"/>
                  <a:pt x="32370" y="39688"/>
                  <a:pt x="39688" y="39688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4" name="Text 32"/>
          <p:cNvSpPr/>
          <p:nvPr/>
        </p:nvSpPr>
        <p:spPr>
          <a:xfrm>
            <a:off x="952500" y="3089487"/>
            <a:ext cx="1047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前端技术栈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03250" y="3512820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36" name="Shape 34"/>
          <p:cNvSpPr/>
          <p:nvPr/>
        </p:nvSpPr>
        <p:spPr>
          <a:xfrm>
            <a:off x="714375" y="37350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5600" y="65931"/>
                </a:moveTo>
                <a:cubicBezTo>
                  <a:pt x="153591" y="65261"/>
                  <a:pt x="151581" y="64629"/>
                  <a:pt x="149572" y="64033"/>
                </a:cubicBezTo>
                <a:cubicBezTo>
                  <a:pt x="149907" y="62657"/>
                  <a:pt x="150205" y="61280"/>
                  <a:pt x="150502" y="59903"/>
                </a:cubicBezTo>
                <a:cubicBezTo>
                  <a:pt x="155079" y="37728"/>
                  <a:pt x="152065" y="19906"/>
                  <a:pt x="141908" y="14027"/>
                </a:cubicBezTo>
                <a:cubicBezTo>
                  <a:pt x="132122" y="8409"/>
                  <a:pt x="116160" y="14250"/>
                  <a:pt x="100012" y="28315"/>
                </a:cubicBezTo>
                <a:cubicBezTo>
                  <a:pt x="98413" y="29691"/>
                  <a:pt x="96850" y="31142"/>
                  <a:pt x="95362" y="32593"/>
                </a:cubicBezTo>
                <a:cubicBezTo>
                  <a:pt x="94357" y="31626"/>
                  <a:pt x="93315" y="30659"/>
                  <a:pt x="92273" y="29728"/>
                </a:cubicBezTo>
                <a:cubicBezTo>
                  <a:pt x="75344" y="14697"/>
                  <a:pt x="58378" y="8372"/>
                  <a:pt x="48220" y="14287"/>
                </a:cubicBezTo>
                <a:cubicBezTo>
                  <a:pt x="38472" y="19943"/>
                  <a:pt x="35570" y="36723"/>
                  <a:pt x="39663" y="57708"/>
                </a:cubicBezTo>
                <a:cubicBezTo>
                  <a:pt x="40072" y="59792"/>
                  <a:pt x="40518" y="61838"/>
                  <a:pt x="41039" y="63922"/>
                </a:cubicBezTo>
                <a:cubicBezTo>
                  <a:pt x="38658" y="64591"/>
                  <a:pt x="36314" y="65336"/>
                  <a:pt x="34119" y="66117"/>
                </a:cubicBezTo>
                <a:cubicBezTo>
                  <a:pt x="14250" y="73000"/>
                  <a:pt x="0" y="83865"/>
                  <a:pt x="0" y="95101"/>
                </a:cubicBezTo>
                <a:cubicBezTo>
                  <a:pt x="0" y="106710"/>
                  <a:pt x="15180" y="118356"/>
                  <a:pt x="35830" y="125425"/>
                </a:cubicBezTo>
                <a:cubicBezTo>
                  <a:pt x="37505" y="125983"/>
                  <a:pt x="39179" y="126541"/>
                  <a:pt x="40891" y="127025"/>
                </a:cubicBezTo>
                <a:cubicBezTo>
                  <a:pt x="40332" y="129257"/>
                  <a:pt x="39849" y="131452"/>
                  <a:pt x="39402" y="133722"/>
                </a:cubicBezTo>
                <a:cubicBezTo>
                  <a:pt x="35496" y="154372"/>
                  <a:pt x="38546" y="170743"/>
                  <a:pt x="48295" y="176361"/>
                </a:cubicBezTo>
                <a:cubicBezTo>
                  <a:pt x="58341" y="182166"/>
                  <a:pt x="75233" y="176213"/>
                  <a:pt x="91678" y="161813"/>
                </a:cubicBezTo>
                <a:cubicBezTo>
                  <a:pt x="92980" y="160660"/>
                  <a:pt x="94283" y="159469"/>
                  <a:pt x="95585" y="158204"/>
                </a:cubicBezTo>
                <a:cubicBezTo>
                  <a:pt x="97222" y="159804"/>
                  <a:pt x="98933" y="161330"/>
                  <a:pt x="100645" y="162818"/>
                </a:cubicBezTo>
                <a:cubicBezTo>
                  <a:pt x="116570" y="176510"/>
                  <a:pt x="132308" y="182054"/>
                  <a:pt x="142019" y="176436"/>
                </a:cubicBezTo>
                <a:cubicBezTo>
                  <a:pt x="152065" y="170631"/>
                  <a:pt x="155339" y="153033"/>
                  <a:pt x="151098" y="131601"/>
                </a:cubicBezTo>
                <a:cubicBezTo>
                  <a:pt x="150763" y="129964"/>
                  <a:pt x="150391" y="128290"/>
                  <a:pt x="149982" y="126578"/>
                </a:cubicBezTo>
                <a:cubicBezTo>
                  <a:pt x="151172" y="126243"/>
                  <a:pt x="152326" y="125871"/>
                  <a:pt x="153479" y="125499"/>
                </a:cubicBezTo>
                <a:cubicBezTo>
                  <a:pt x="174947" y="118393"/>
                  <a:pt x="190500" y="106896"/>
                  <a:pt x="190500" y="95101"/>
                </a:cubicBezTo>
                <a:cubicBezTo>
                  <a:pt x="190500" y="83827"/>
                  <a:pt x="175840" y="72889"/>
                  <a:pt x="155600" y="65931"/>
                </a:cubicBezTo>
                <a:close/>
                <a:moveTo>
                  <a:pt x="105259" y="34342"/>
                </a:moveTo>
                <a:cubicBezTo>
                  <a:pt x="119100" y="22287"/>
                  <a:pt x="132011" y="17562"/>
                  <a:pt x="137889" y="20948"/>
                </a:cubicBezTo>
                <a:cubicBezTo>
                  <a:pt x="144177" y="24557"/>
                  <a:pt x="146596" y="39142"/>
                  <a:pt x="142652" y="58303"/>
                </a:cubicBezTo>
                <a:cubicBezTo>
                  <a:pt x="142391" y="59568"/>
                  <a:pt x="142131" y="60796"/>
                  <a:pt x="141796" y="62024"/>
                </a:cubicBezTo>
                <a:cubicBezTo>
                  <a:pt x="133536" y="60164"/>
                  <a:pt x="125164" y="58824"/>
                  <a:pt x="116756" y="58080"/>
                </a:cubicBezTo>
                <a:cubicBezTo>
                  <a:pt x="111919" y="51160"/>
                  <a:pt x="106635" y="44537"/>
                  <a:pt x="100905" y="38323"/>
                </a:cubicBezTo>
                <a:cubicBezTo>
                  <a:pt x="102357" y="36947"/>
                  <a:pt x="103770" y="35644"/>
                  <a:pt x="105259" y="34342"/>
                </a:cubicBezTo>
                <a:close/>
                <a:moveTo>
                  <a:pt x="62210" y="114412"/>
                </a:moveTo>
                <a:cubicBezTo>
                  <a:pt x="64108" y="117649"/>
                  <a:pt x="66042" y="120886"/>
                  <a:pt x="68089" y="124048"/>
                </a:cubicBezTo>
                <a:cubicBezTo>
                  <a:pt x="62285" y="123416"/>
                  <a:pt x="56517" y="122486"/>
                  <a:pt x="50825" y="121258"/>
                </a:cubicBezTo>
                <a:cubicBezTo>
                  <a:pt x="52462" y="115900"/>
                  <a:pt x="54508" y="110356"/>
                  <a:pt x="56890" y="104701"/>
                </a:cubicBezTo>
                <a:cubicBezTo>
                  <a:pt x="58601" y="107975"/>
                  <a:pt x="60350" y="111212"/>
                  <a:pt x="62210" y="114412"/>
                </a:cubicBezTo>
                <a:close/>
                <a:moveTo>
                  <a:pt x="50936" y="69652"/>
                </a:moveTo>
                <a:cubicBezTo>
                  <a:pt x="56294" y="68461"/>
                  <a:pt x="61987" y="67494"/>
                  <a:pt x="67903" y="66749"/>
                </a:cubicBezTo>
                <a:cubicBezTo>
                  <a:pt x="65931" y="69838"/>
                  <a:pt x="63996" y="73000"/>
                  <a:pt x="62173" y="76200"/>
                </a:cubicBezTo>
                <a:cubicBezTo>
                  <a:pt x="60350" y="79363"/>
                  <a:pt x="58564" y="82600"/>
                  <a:pt x="56890" y="85874"/>
                </a:cubicBezTo>
                <a:cubicBezTo>
                  <a:pt x="54546" y="80330"/>
                  <a:pt x="52574" y="74898"/>
                  <a:pt x="50936" y="69652"/>
                </a:cubicBezTo>
                <a:close/>
                <a:moveTo>
                  <a:pt x="61131" y="95287"/>
                </a:moveTo>
                <a:cubicBezTo>
                  <a:pt x="63587" y="90153"/>
                  <a:pt x="66266" y="85130"/>
                  <a:pt x="69093" y="80181"/>
                </a:cubicBezTo>
                <a:cubicBezTo>
                  <a:pt x="71921" y="75233"/>
                  <a:pt x="74972" y="70433"/>
                  <a:pt x="78172" y="65708"/>
                </a:cubicBezTo>
                <a:cubicBezTo>
                  <a:pt x="83753" y="65298"/>
                  <a:pt x="89446" y="65075"/>
                  <a:pt x="95250" y="65075"/>
                </a:cubicBezTo>
                <a:cubicBezTo>
                  <a:pt x="101054" y="65075"/>
                  <a:pt x="106784" y="65298"/>
                  <a:pt x="112328" y="65708"/>
                </a:cubicBezTo>
                <a:cubicBezTo>
                  <a:pt x="115491" y="70396"/>
                  <a:pt x="118504" y="75195"/>
                  <a:pt x="121369" y="80107"/>
                </a:cubicBezTo>
                <a:cubicBezTo>
                  <a:pt x="124234" y="85018"/>
                  <a:pt x="126913" y="90041"/>
                  <a:pt x="129443" y="95138"/>
                </a:cubicBezTo>
                <a:cubicBezTo>
                  <a:pt x="126950" y="100273"/>
                  <a:pt x="124271" y="105333"/>
                  <a:pt x="121407" y="110319"/>
                </a:cubicBezTo>
                <a:cubicBezTo>
                  <a:pt x="118579" y="115267"/>
                  <a:pt x="115565" y="120067"/>
                  <a:pt x="112402" y="124830"/>
                </a:cubicBezTo>
                <a:cubicBezTo>
                  <a:pt x="106859" y="125239"/>
                  <a:pt x="101092" y="125425"/>
                  <a:pt x="95250" y="125425"/>
                </a:cubicBezTo>
                <a:cubicBezTo>
                  <a:pt x="89408" y="125425"/>
                  <a:pt x="83753" y="125239"/>
                  <a:pt x="78284" y="124904"/>
                </a:cubicBezTo>
                <a:cubicBezTo>
                  <a:pt x="75047" y="120179"/>
                  <a:pt x="71996" y="115342"/>
                  <a:pt x="69131" y="110393"/>
                </a:cubicBezTo>
                <a:cubicBezTo>
                  <a:pt x="66266" y="105445"/>
                  <a:pt x="63624" y="100422"/>
                  <a:pt x="61131" y="95287"/>
                </a:cubicBezTo>
                <a:close/>
                <a:moveTo>
                  <a:pt x="128327" y="114337"/>
                </a:moveTo>
                <a:cubicBezTo>
                  <a:pt x="130225" y="111063"/>
                  <a:pt x="132011" y="107752"/>
                  <a:pt x="133759" y="104403"/>
                </a:cubicBezTo>
                <a:cubicBezTo>
                  <a:pt x="136141" y="109798"/>
                  <a:pt x="138224" y="115267"/>
                  <a:pt x="140047" y="120886"/>
                </a:cubicBezTo>
                <a:cubicBezTo>
                  <a:pt x="134280" y="122188"/>
                  <a:pt x="128439" y="123192"/>
                  <a:pt x="122560" y="123862"/>
                </a:cubicBezTo>
                <a:cubicBezTo>
                  <a:pt x="124569" y="120737"/>
                  <a:pt x="126467" y="117537"/>
                  <a:pt x="128327" y="114337"/>
                </a:cubicBezTo>
                <a:close/>
                <a:moveTo>
                  <a:pt x="133685" y="85874"/>
                </a:moveTo>
                <a:cubicBezTo>
                  <a:pt x="131936" y="82600"/>
                  <a:pt x="130150" y="79325"/>
                  <a:pt x="128290" y="76126"/>
                </a:cubicBezTo>
                <a:cubicBezTo>
                  <a:pt x="126467" y="72963"/>
                  <a:pt x="124569" y="69838"/>
                  <a:pt x="122597" y="66749"/>
                </a:cubicBezTo>
                <a:cubicBezTo>
                  <a:pt x="128588" y="67494"/>
                  <a:pt x="134317" y="68498"/>
                  <a:pt x="139675" y="69726"/>
                </a:cubicBezTo>
                <a:cubicBezTo>
                  <a:pt x="137964" y="75233"/>
                  <a:pt x="135954" y="80590"/>
                  <a:pt x="133685" y="85874"/>
                </a:cubicBezTo>
                <a:close/>
                <a:moveTo>
                  <a:pt x="95324" y="44016"/>
                </a:moveTo>
                <a:cubicBezTo>
                  <a:pt x="99231" y="48258"/>
                  <a:pt x="102915" y="52722"/>
                  <a:pt x="106338" y="57336"/>
                </a:cubicBezTo>
                <a:cubicBezTo>
                  <a:pt x="98971" y="57001"/>
                  <a:pt x="91567" y="57001"/>
                  <a:pt x="84200" y="57336"/>
                </a:cubicBezTo>
                <a:cubicBezTo>
                  <a:pt x="87846" y="52536"/>
                  <a:pt x="91604" y="48071"/>
                  <a:pt x="95324" y="44016"/>
                </a:cubicBezTo>
                <a:close/>
                <a:moveTo>
                  <a:pt x="52164" y="21208"/>
                </a:moveTo>
                <a:cubicBezTo>
                  <a:pt x="58415" y="17562"/>
                  <a:pt x="72293" y="22771"/>
                  <a:pt x="86916" y="35719"/>
                </a:cubicBezTo>
                <a:cubicBezTo>
                  <a:pt x="87846" y="36537"/>
                  <a:pt x="88776" y="37430"/>
                  <a:pt x="89743" y="38323"/>
                </a:cubicBezTo>
                <a:cubicBezTo>
                  <a:pt x="83976" y="44537"/>
                  <a:pt x="78656" y="51160"/>
                  <a:pt x="73782" y="58080"/>
                </a:cubicBezTo>
                <a:cubicBezTo>
                  <a:pt x="65373" y="58824"/>
                  <a:pt x="57038" y="60127"/>
                  <a:pt x="48778" y="61950"/>
                </a:cubicBezTo>
                <a:cubicBezTo>
                  <a:pt x="48295" y="60052"/>
                  <a:pt x="47885" y="58117"/>
                  <a:pt x="47476" y="56183"/>
                </a:cubicBezTo>
                <a:cubicBezTo>
                  <a:pt x="43979" y="38174"/>
                  <a:pt x="46286" y="24594"/>
                  <a:pt x="52164" y="21208"/>
                </a:cubicBezTo>
                <a:close/>
                <a:moveTo>
                  <a:pt x="43049" y="119286"/>
                </a:moveTo>
                <a:cubicBezTo>
                  <a:pt x="41486" y="118839"/>
                  <a:pt x="39960" y="118356"/>
                  <a:pt x="38435" y="117835"/>
                </a:cubicBezTo>
                <a:cubicBezTo>
                  <a:pt x="30510" y="115342"/>
                  <a:pt x="21506" y="111398"/>
                  <a:pt x="14994" y="106226"/>
                </a:cubicBezTo>
                <a:cubicBezTo>
                  <a:pt x="11237" y="103622"/>
                  <a:pt x="8706" y="99603"/>
                  <a:pt x="8000" y="95101"/>
                </a:cubicBezTo>
                <a:cubicBezTo>
                  <a:pt x="8000" y="88292"/>
                  <a:pt x="19757" y="79586"/>
                  <a:pt x="36723" y="73670"/>
                </a:cubicBezTo>
                <a:cubicBezTo>
                  <a:pt x="38844" y="72926"/>
                  <a:pt x="41002" y="72256"/>
                  <a:pt x="43160" y="71624"/>
                </a:cubicBezTo>
                <a:cubicBezTo>
                  <a:pt x="45690" y="79697"/>
                  <a:pt x="48741" y="87623"/>
                  <a:pt x="52276" y="95287"/>
                </a:cubicBezTo>
                <a:cubicBezTo>
                  <a:pt x="48704" y="103063"/>
                  <a:pt x="45616" y="111100"/>
                  <a:pt x="43049" y="119286"/>
                </a:cubicBezTo>
                <a:close/>
                <a:moveTo>
                  <a:pt x="86432" y="155749"/>
                </a:moveTo>
                <a:cubicBezTo>
                  <a:pt x="80293" y="161367"/>
                  <a:pt x="73186" y="165832"/>
                  <a:pt x="65447" y="168883"/>
                </a:cubicBezTo>
                <a:cubicBezTo>
                  <a:pt x="61317" y="170855"/>
                  <a:pt x="56555" y="171041"/>
                  <a:pt x="52313" y="169366"/>
                </a:cubicBezTo>
                <a:cubicBezTo>
                  <a:pt x="46397" y="165943"/>
                  <a:pt x="43942" y="152809"/>
                  <a:pt x="47290" y="135136"/>
                </a:cubicBezTo>
                <a:cubicBezTo>
                  <a:pt x="47699" y="133052"/>
                  <a:pt x="48146" y="130969"/>
                  <a:pt x="48667" y="128922"/>
                </a:cubicBezTo>
                <a:cubicBezTo>
                  <a:pt x="57001" y="130708"/>
                  <a:pt x="65410" y="131936"/>
                  <a:pt x="73930" y="132569"/>
                </a:cubicBezTo>
                <a:cubicBezTo>
                  <a:pt x="78842" y="139526"/>
                  <a:pt x="84237" y="146186"/>
                  <a:pt x="90004" y="152437"/>
                </a:cubicBezTo>
                <a:cubicBezTo>
                  <a:pt x="88813" y="153591"/>
                  <a:pt x="87623" y="154707"/>
                  <a:pt x="86432" y="155749"/>
                </a:cubicBezTo>
                <a:close/>
                <a:moveTo>
                  <a:pt x="95548" y="146707"/>
                </a:moveTo>
                <a:cubicBezTo>
                  <a:pt x="91753" y="142615"/>
                  <a:pt x="87957" y="138075"/>
                  <a:pt x="84274" y="133201"/>
                </a:cubicBezTo>
                <a:cubicBezTo>
                  <a:pt x="87846" y="133350"/>
                  <a:pt x="91529" y="133424"/>
                  <a:pt x="95250" y="133424"/>
                </a:cubicBezTo>
                <a:cubicBezTo>
                  <a:pt x="99082" y="133424"/>
                  <a:pt x="102840" y="133350"/>
                  <a:pt x="106561" y="133164"/>
                </a:cubicBezTo>
                <a:cubicBezTo>
                  <a:pt x="103138" y="137889"/>
                  <a:pt x="99454" y="142391"/>
                  <a:pt x="95548" y="146707"/>
                </a:cubicBezTo>
                <a:close/>
                <a:moveTo>
                  <a:pt x="144177" y="157869"/>
                </a:moveTo>
                <a:cubicBezTo>
                  <a:pt x="143842" y="162409"/>
                  <a:pt x="141610" y="166650"/>
                  <a:pt x="138038" y="169515"/>
                </a:cubicBezTo>
                <a:cubicBezTo>
                  <a:pt x="132122" y="172938"/>
                  <a:pt x="119509" y="168473"/>
                  <a:pt x="105891" y="156790"/>
                </a:cubicBezTo>
                <a:cubicBezTo>
                  <a:pt x="104329" y="155451"/>
                  <a:pt x="102766" y="154000"/>
                  <a:pt x="101166" y="152512"/>
                </a:cubicBezTo>
                <a:cubicBezTo>
                  <a:pt x="106859" y="146224"/>
                  <a:pt x="112105" y="139564"/>
                  <a:pt x="116867" y="132569"/>
                </a:cubicBezTo>
                <a:cubicBezTo>
                  <a:pt x="125388" y="131862"/>
                  <a:pt x="133871" y="130559"/>
                  <a:pt x="142242" y="128662"/>
                </a:cubicBezTo>
                <a:cubicBezTo>
                  <a:pt x="142615" y="130187"/>
                  <a:pt x="142949" y="131713"/>
                  <a:pt x="143247" y="133201"/>
                </a:cubicBezTo>
                <a:cubicBezTo>
                  <a:pt x="145070" y="141238"/>
                  <a:pt x="145368" y="149609"/>
                  <a:pt x="144177" y="157869"/>
                </a:cubicBezTo>
                <a:close/>
                <a:moveTo>
                  <a:pt x="150949" y="117872"/>
                </a:moveTo>
                <a:cubicBezTo>
                  <a:pt x="149907" y="118207"/>
                  <a:pt x="148865" y="118542"/>
                  <a:pt x="147786" y="118839"/>
                </a:cubicBezTo>
                <a:cubicBezTo>
                  <a:pt x="145182" y="110728"/>
                  <a:pt x="141982" y="102803"/>
                  <a:pt x="138299" y="95101"/>
                </a:cubicBezTo>
                <a:cubicBezTo>
                  <a:pt x="141870" y="87511"/>
                  <a:pt x="144884" y="79697"/>
                  <a:pt x="147414" y="71698"/>
                </a:cubicBezTo>
                <a:cubicBezTo>
                  <a:pt x="149349" y="72256"/>
                  <a:pt x="151209" y="72851"/>
                  <a:pt x="152995" y="73447"/>
                </a:cubicBezTo>
                <a:cubicBezTo>
                  <a:pt x="170334" y="79400"/>
                  <a:pt x="182500" y="88255"/>
                  <a:pt x="182500" y="95027"/>
                </a:cubicBezTo>
                <a:cubicBezTo>
                  <a:pt x="182500" y="102319"/>
                  <a:pt x="169515" y="111733"/>
                  <a:pt x="150949" y="117872"/>
                </a:cubicBezTo>
                <a:close/>
                <a:moveTo>
                  <a:pt x="95250" y="112291"/>
                </a:moveTo>
                <a:cubicBezTo>
                  <a:pt x="104655" y="112291"/>
                  <a:pt x="112291" y="104655"/>
                  <a:pt x="112291" y="95250"/>
                </a:cubicBezTo>
                <a:cubicBezTo>
                  <a:pt x="112291" y="85845"/>
                  <a:pt x="104655" y="78209"/>
                  <a:pt x="95250" y="78209"/>
                </a:cubicBezTo>
                <a:cubicBezTo>
                  <a:pt x="85845" y="78209"/>
                  <a:pt x="78209" y="85845"/>
                  <a:pt x="78209" y="95250"/>
                </a:cubicBezTo>
                <a:cubicBezTo>
                  <a:pt x="78209" y="104655"/>
                  <a:pt x="85845" y="112291"/>
                  <a:pt x="95250" y="112291"/>
                </a:cubicBezTo>
                <a:close/>
              </a:path>
            </a:pathLst>
          </a:custGeom>
          <a:solidFill>
            <a:srgbClr val="61DAFB"/>
          </a:solidFill>
        </p:spPr>
      </p:sp>
      <p:sp>
        <p:nvSpPr>
          <p:cNvPr id="37" name="Text 35"/>
          <p:cNvSpPr/>
          <p:nvPr/>
        </p:nvSpPr>
        <p:spPr>
          <a:xfrm>
            <a:off x="1010708" y="3597487"/>
            <a:ext cx="1418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0708" y="3851487"/>
            <a:ext cx="140758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函数式组件 + Hooks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03250" y="4232487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40" name="Shape 38"/>
          <p:cNvSpPr/>
          <p:nvPr/>
        </p:nvSpPr>
        <p:spPr>
          <a:xfrm>
            <a:off x="726281" y="4454737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FFD700"/>
          </a:solidFill>
        </p:spPr>
      </p:sp>
      <p:sp>
        <p:nvSpPr>
          <p:cNvPr id="41" name="Text 39"/>
          <p:cNvSpPr/>
          <p:nvPr/>
        </p:nvSpPr>
        <p:spPr>
          <a:xfrm>
            <a:off x="1010708" y="4317153"/>
            <a:ext cx="1598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Vite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10708" y="4571153"/>
            <a:ext cx="15875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极速热重载 + 高效打包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03250" y="4952153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44" name="Shape 42"/>
          <p:cNvSpPr/>
          <p:nvPr/>
        </p:nvSpPr>
        <p:spPr>
          <a:xfrm>
            <a:off x="714375" y="51744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7156" y="11906"/>
                </a:moveTo>
                <a:cubicBezTo>
                  <a:pt x="107156" y="18492"/>
                  <a:pt x="112477" y="23812"/>
                  <a:pt x="119063" y="23812"/>
                </a:cubicBezTo>
                <a:lnTo>
                  <a:pt x="133945" y="23812"/>
                </a:lnTo>
                <a:cubicBezTo>
                  <a:pt x="138894" y="23812"/>
                  <a:pt x="142875" y="27794"/>
                  <a:pt x="142875" y="32742"/>
                </a:cubicBezTo>
                <a:cubicBezTo>
                  <a:pt x="142875" y="37691"/>
                  <a:pt x="138894" y="41672"/>
                  <a:pt x="133945" y="41672"/>
                </a:cubicBezTo>
                <a:lnTo>
                  <a:pt x="11906" y="41672"/>
                </a:lnTo>
                <a:cubicBezTo>
                  <a:pt x="5321" y="41672"/>
                  <a:pt x="0" y="46992"/>
                  <a:pt x="0" y="53578"/>
                </a:cubicBezTo>
                <a:cubicBezTo>
                  <a:pt x="0" y="60164"/>
                  <a:pt x="5321" y="65484"/>
                  <a:pt x="11906" y="65484"/>
                </a:cubicBezTo>
                <a:lnTo>
                  <a:pt x="133945" y="65484"/>
                </a:lnTo>
                <a:cubicBezTo>
                  <a:pt x="152028" y="65484"/>
                  <a:pt x="166688" y="50825"/>
                  <a:pt x="166688" y="32742"/>
                </a:cubicBezTo>
                <a:cubicBezTo>
                  <a:pt x="166688" y="14660"/>
                  <a:pt x="152028" y="0"/>
                  <a:pt x="133945" y="0"/>
                </a:cubicBezTo>
                <a:lnTo>
                  <a:pt x="119063" y="0"/>
                </a:lnTo>
                <a:cubicBezTo>
                  <a:pt x="112477" y="0"/>
                  <a:pt x="107156" y="5321"/>
                  <a:pt x="107156" y="11906"/>
                </a:cubicBezTo>
                <a:close/>
                <a:moveTo>
                  <a:pt x="130969" y="142875"/>
                </a:moveTo>
                <a:cubicBezTo>
                  <a:pt x="130969" y="149461"/>
                  <a:pt x="136289" y="154781"/>
                  <a:pt x="142875" y="154781"/>
                </a:cubicBezTo>
                <a:lnTo>
                  <a:pt x="154781" y="154781"/>
                </a:lnTo>
                <a:cubicBezTo>
                  <a:pt x="174501" y="154781"/>
                  <a:pt x="190500" y="138782"/>
                  <a:pt x="190500" y="119063"/>
                </a:cubicBezTo>
                <a:cubicBezTo>
                  <a:pt x="190500" y="99343"/>
                  <a:pt x="174501" y="83344"/>
                  <a:pt x="154781" y="83344"/>
                </a:cubicBez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142875" y="130969"/>
                </a:lnTo>
                <a:cubicBezTo>
                  <a:pt x="136289" y="130969"/>
                  <a:pt x="130969" y="136289"/>
                  <a:pt x="130969" y="142875"/>
                </a:cubicBezTo>
                <a:close/>
                <a:moveTo>
                  <a:pt x="47625" y="190500"/>
                </a:moveTo>
                <a:lnTo>
                  <a:pt x="62508" y="190500"/>
                </a:lnTo>
                <a:cubicBezTo>
                  <a:pt x="80590" y="190500"/>
                  <a:pt x="95250" y="175840"/>
                  <a:pt x="95250" y="157758"/>
                </a:cubicBezTo>
                <a:cubicBezTo>
                  <a:pt x="95250" y="139675"/>
                  <a:pt x="80590" y="125016"/>
                  <a:pt x="62508" y="125016"/>
                </a:cubicBezTo>
                <a:lnTo>
                  <a:pt x="11906" y="125016"/>
                </a:lnTo>
                <a:cubicBezTo>
                  <a:pt x="5321" y="125016"/>
                  <a:pt x="0" y="130336"/>
                  <a:pt x="0" y="136922"/>
                </a:cubicBezTo>
                <a:cubicBezTo>
                  <a:pt x="0" y="143508"/>
                  <a:pt x="5321" y="148828"/>
                  <a:pt x="11906" y="148828"/>
                </a:cubicBezTo>
                <a:lnTo>
                  <a:pt x="62508" y="148828"/>
                </a:lnTo>
                <a:cubicBezTo>
                  <a:pt x="67456" y="148828"/>
                  <a:pt x="71438" y="152809"/>
                  <a:pt x="71438" y="157758"/>
                </a:cubicBezTo>
                <a:cubicBezTo>
                  <a:pt x="71438" y="162706"/>
                  <a:pt x="67456" y="166688"/>
                  <a:pt x="62508" y="166688"/>
                </a:cubicBezTo>
                <a:lnTo>
                  <a:pt x="47625" y="166688"/>
                </a:lnTo>
                <a:cubicBezTo>
                  <a:pt x="41039" y="166688"/>
                  <a:pt x="35719" y="172008"/>
                  <a:pt x="35719" y="178594"/>
                </a:cubicBezTo>
                <a:cubicBezTo>
                  <a:pt x="35719" y="185179"/>
                  <a:pt x="41039" y="190500"/>
                  <a:pt x="47625" y="190500"/>
                </a:cubicBezTo>
                <a:close/>
              </a:path>
            </a:pathLst>
          </a:custGeom>
          <a:solidFill>
            <a:srgbClr val="38B2AC"/>
          </a:solidFill>
        </p:spPr>
      </p:sp>
      <p:sp>
        <p:nvSpPr>
          <p:cNvPr id="45" name="Text 43"/>
          <p:cNvSpPr/>
          <p:nvPr/>
        </p:nvSpPr>
        <p:spPr>
          <a:xfrm>
            <a:off x="1010708" y="5036820"/>
            <a:ext cx="1132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Tailwind CSS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10708" y="5290820"/>
            <a:ext cx="112183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Utility-First框架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03250" y="5671820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48" name="Shape 46"/>
          <p:cNvSpPr/>
          <p:nvPr/>
        </p:nvSpPr>
        <p:spPr>
          <a:xfrm>
            <a:off x="690563" y="589407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14313" y="17859"/>
                </a:moveTo>
                <a:cubicBezTo>
                  <a:pt x="214313" y="13729"/>
                  <a:pt x="212192" y="9897"/>
                  <a:pt x="208657" y="7739"/>
                </a:cubicBezTo>
                <a:cubicBezTo>
                  <a:pt x="205122" y="5581"/>
                  <a:pt x="200769" y="5358"/>
                  <a:pt x="197086" y="7218"/>
                </a:cubicBezTo>
                <a:lnTo>
                  <a:pt x="153851" y="28835"/>
                </a:lnTo>
                <a:lnTo>
                  <a:pt x="87102" y="6548"/>
                </a:lnTo>
                <a:cubicBezTo>
                  <a:pt x="84088" y="5544"/>
                  <a:pt x="80851" y="5767"/>
                  <a:pt x="78023" y="7181"/>
                </a:cubicBezTo>
                <a:lnTo>
                  <a:pt x="30398" y="30993"/>
                </a:lnTo>
                <a:cubicBezTo>
                  <a:pt x="26343" y="33040"/>
                  <a:pt x="23812" y="37170"/>
                  <a:pt x="23812" y="41672"/>
                </a:cubicBezTo>
                <a:lnTo>
                  <a:pt x="23812" y="172641"/>
                </a:lnTo>
                <a:cubicBezTo>
                  <a:pt x="23812" y="176771"/>
                  <a:pt x="25933" y="180603"/>
                  <a:pt x="29468" y="182761"/>
                </a:cubicBezTo>
                <a:cubicBezTo>
                  <a:pt x="33003" y="184919"/>
                  <a:pt x="37356" y="185142"/>
                  <a:pt x="41039" y="183282"/>
                </a:cubicBezTo>
                <a:lnTo>
                  <a:pt x="84237" y="161665"/>
                </a:lnTo>
                <a:lnTo>
                  <a:pt x="148717" y="183170"/>
                </a:lnTo>
                <a:cubicBezTo>
                  <a:pt x="147117" y="180789"/>
                  <a:pt x="145554" y="178296"/>
                  <a:pt x="144028" y="175766"/>
                </a:cubicBezTo>
                <a:cubicBezTo>
                  <a:pt x="139936" y="168957"/>
                  <a:pt x="135880" y="161144"/>
                  <a:pt x="132866" y="152772"/>
                </a:cubicBezTo>
                <a:lnTo>
                  <a:pt x="95213" y="140233"/>
                </a:lnTo>
                <a:lnTo>
                  <a:pt x="95213" y="34379"/>
                </a:lnTo>
                <a:lnTo>
                  <a:pt x="142838" y="50267"/>
                </a:lnTo>
                <a:lnTo>
                  <a:pt x="142838" y="87213"/>
                </a:lnTo>
                <a:cubicBezTo>
                  <a:pt x="154372" y="73893"/>
                  <a:pt x="171487" y="65484"/>
                  <a:pt x="190463" y="65484"/>
                </a:cubicBezTo>
                <a:cubicBezTo>
                  <a:pt x="198872" y="65484"/>
                  <a:pt x="206908" y="67121"/>
                  <a:pt x="214275" y="70135"/>
                </a:cubicBezTo>
                <a:lnTo>
                  <a:pt x="214313" y="17859"/>
                </a:lnTo>
                <a:close/>
                <a:moveTo>
                  <a:pt x="190500" y="83344"/>
                </a:moveTo>
                <a:cubicBezTo>
                  <a:pt x="165832" y="83344"/>
                  <a:pt x="145852" y="102989"/>
                  <a:pt x="145852" y="127211"/>
                </a:cubicBezTo>
                <a:cubicBezTo>
                  <a:pt x="145852" y="152846"/>
                  <a:pt x="169701" y="183170"/>
                  <a:pt x="182538" y="197644"/>
                </a:cubicBezTo>
                <a:cubicBezTo>
                  <a:pt x="186854" y="202481"/>
                  <a:pt x="194183" y="202481"/>
                  <a:pt x="198500" y="197644"/>
                </a:cubicBezTo>
                <a:cubicBezTo>
                  <a:pt x="211336" y="183170"/>
                  <a:pt x="235186" y="152846"/>
                  <a:pt x="235186" y="127211"/>
                </a:cubicBezTo>
                <a:cubicBezTo>
                  <a:pt x="235186" y="102989"/>
                  <a:pt x="215205" y="83344"/>
                  <a:pt x="190537" y="83344"/>
                </a:cubicBezTo>
                <a:close/>
                <a:moveTo>
                  <a:pt x="175617" y="127992"/>
                </a:moveTo>
                <a:cubicBezTo>
                  <a:pt x="175617" y="119778"/>
                  <a:pt x="182286" y="113109"/>
                  <a:pt x="190500" y="113109"/>
                </a:cubicBezTo>
                <a:cubicBezTo>
                  <a:pt x="198714" y="113109"/>
                  <a:pt x="205383" y="119778"/>
                  <a:pt x="205383" y="127992"/>
                </a:cubicBezTo>
                <a:cubicBezTo>
                  <a:pt x="205383" y="136206"/>
                  <a:pt x="198714" y="142875"/>
                  <a:pt x="190500" y="142875"/>
                </a:cubicBezTo>
                <a:cubicBezTo>
                  <a:pt x="182286" y="142875"/>
                  <a:pt x="175617" y="136206"/>
                  <a:pt x="175617" y="12799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9" name="Text 47"/>
          <p:cNvSpPr/>
          <p:nvPr/>
        </p:nvSpPr>
        <p:spPr>
          <a:xfrm>
            <a:off x="1010708" y="5756487"/>
            <a:ext cx="107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Leaflet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10708" y="6010487"/>
            <a:ext cx="10689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轻量级WebGIS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621404" y="2914862"/>
            <a:ext cx="5016500" cy="3566583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5835716" y="3131820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3" name="Text 51"/>
          <p:cNvSpPr/>
          <p:nvPr/>
        </p:nvSpPr>
        <p:spPr>
          <a:xfrm>
            <a:off x="6145279" y="3089487"/>
            <a:ext cx="1047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后端技术栈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796029" y="3512820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55" name="Shape 53"/>
          <p:cNvSpPr/>
          <p:nvPr/>
        </p:nvSpPr>
        <p:spPr>
          <a:xfrm>
            <a:off x="5907154" y="37350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00B2FF"/>
          </a:solidFill>
        </p:spPr>
      </p:sp>
      <p:sp>
        <p:nvSpPr>
          <p:cNvPr id="56" name="Text 54"/>
          <p:cNvSpPr/>
          <p:nvPr/>
        </p:nvSpPr>
        <p:spPr>
          <a:xfrm>
            <a:off x="6203487" y="3597487"/>
            <a:ext cx="15028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203487" y="3851487"/>
            <a:ext cx="14922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现代Python Web框架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796029" y="4232487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59" name="Shape 57"/>
          <p:cNvSpPr/>
          <p:nvPr/>
        </p:nvSpPr>
        <p:spPr>
          <a:xfrm>
            <a:off x="5919060" y="4454737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FF6B6B"/>
          </a:solidFill>
        </p:spPr>
      </p:sp>
      <p:sp>
        <p:nvSpPr>
          <p:cNvPr id="60" name="Text 58"/>
          <p:cNvSpPr/>
          <p:nvPr/>
        </p:nvSpPr>
        <p:spPr>
          <a:xfrm>
            <a:off x="6203487" y="4317153"/>
            <a:ext cx="1238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SQLAlchemy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203487" y="4571153"/>
            <a:ext cx="122766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Python ORM工具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796029" y="4952153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63" name="Shape 61"/>
          <p:cNvSpPr/>
          <p:nvPr/>
        </p:nvSpPr>
        <p:spPr>
          <a:xfrm>
            <a:off x="5930966" y="5174403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4ECDC4"/>
          </a:solidFill>
        </p:spPr>
      </p:sp>
      <p:sp>
        <p:nvSpPr>
          <p:cNvPr id="64" name="Text 62"/>
          <p:cNvSpPr/>
          <p:nvPr/>
        </p:nvSpPr>
        <p:spPr>
          <a:xfrm>
            <a:off x="6203487" y="5036820"/>
            <a:ext cx="963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ReportLab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203487" y="5290820"/>
            <a:ext cx="9525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PDF报表生成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5796029" y="5671820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67" name="Shape 65"/>
          <p:cNvSpPr/>
          <p:nvPr/>
        </p:nvSpPr>
        <p:spPr>
          <a:xfrm>
            <a:off x="5907154" y="58940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320" y="0"/>
                </a:moveTo>
                <a:cubicBezTo>
                  <a:pt x="143842" y="0"/>
                  <a:pt x="190500" y="46658"/>
                  <a:pt x="190500" y="104180"/>
                </a:cubicBezTo>
                <a:cubicBezTo>
                  <a:pt x="190500" y="109128"/>
                  <a:pt x="186519" y="113109"/>
                  <a:pt x="181570" y="113109"/>
                </a:cubicBezTo>
                <a:cubicBezTo>
                  <a:pt x="176622" y="113109"/>
                  <a:pt x="172641" y="109128"/>
                  <a:pt x="172641" y="104180"/>
                </a:cubicBezTo>
                <a:cubicBezTo>
                  <a:pt x="172641" y="56517"/>
                  <a:pt x="133983" y="17859"/>
                  <a:pt x="86320" y="17859"/>
                </a:cubicBezTo>
                <a:cubicBezTo>
                  <a:pt x="81372" y="17859"/>
                  <a:pt x="77391" y="13878"/>
                  <a:pt x="77391" y="8930"/>
                </a:cubicBezTo>
                <a:cubicBezTo>
                  <a:pt x="77391" y="3981"/>
                  <a:pt x="81372" y="0"/>
                  <a:pt x="86320" y="0"/>
                </a:cubicBezTo>
                <a:close/>
                <a:moveTo>
                  <a:pt x="77391" y="44648"/>
                </a:moveTo>
                <a:cubicBezTo>
                  <a:pt x="77391" y="39700"/>
                  <a:pt x="81372" y="35719"/>
                  <a:pt x="86320" y="35719"/>
                </a:cubicBezTo>
                <a:cubicBezTo>
                  <a:pt x="124123" y="35719"/>
                  <a:pt x="154781" y="66377"/>
                  <a:pt x="154781" y="104180"/>
                </a:cubicBezTo>
                <a:cubicBezTo>
                  <a:pt x="154781" y="109128"/>
                  <a:pt x="150800" y="113109"/>
                  <a:pt x="145852" y="113109"/>
                </a:cubicBezTo>
                <a:cubicBezTo>
                  <a:pt x="140903" y="113109"/>
                  <a:pt x="136922" y="109128"/>
                  <a:pt x="136922" y="104180"/>
                </a:cubicBezTo>
                <a:cubicBezTo>
                  <a:pt x="136922" y="76237"/>
                  <a:pt x="114263" y="53578"/>
                  <a:pt x="86320" y="53578"/>
                </a:cubicBezTo>
                <a:cubicBezTo>
                  <a:pt x="81372" y="53578"/>
                  <a:pt x="77391" y="49597"/>
                  <a:pt x="77391" y="44648"/>
                </a:cubicBezTo>
                <a:close/>
                <a:moveTo>
                  <a:pt x="9823" y="53094"/>
                </a:moveTo>
                <a:cubicBezTo>
                  <a:pt x="13097" y="46434"/>
                  <a:pt x="21878" y="45690"/>
                  <a:pt x="27124" y="50936"/>
                </a:cubicBezTo>
                <a:lnTo>
                  <a:pt x="74935" y="98747"/>
                </a:lnTo>
                <a:lnTo>
                  <a:pt x="86841" y="86841"/>
                </a:lnTo>
                <a:cubicBezTo>
                  <a:pt x="91492" y="82190"/>
                  <a:pt x="99045" y="82190"/>
                  <a:pt x="103696" y="86841"/>
                </a:cubicBezTo>
                <a:cubicBezTo>
                  <a:pt x="108347" y="91492"/>
                  <a:pt x="108347" y="99045"/>
                  <a:pt x="103696" y="103696"/>
                </a:cubicBezTo>
                <a:lnTo>
                  <a:pt x="91790" y="115602"/>
                </a:lnTo>
                <a:lnTo>
                  <a:pt x="139601" y="163413"/>
                </a:lnTo>
                <a:cubicBezTo>
                  <a:pt x="144847" y="168659"/>
                  <a:pt x="144066" y="177403"/>
                  <a:pt x="137443" y="180715"/>
                </a:cubicBezTo>
                <a:cubicBezTo>
                  <a:pt x="124718" y="187003"/>
                  <a:pt x="110430" y="190537"/>
                  <a:pt x="95287" y="190537"/>
                </a:cubicBezTo>
                <a:cubicBezTo>
                  <a:pt x="42676" y="190537"/>
                  <a:pt x="37" y="147898"/>
                  <a:pt x="37" y="95287"/>
                </a:cubicBezTo>
                <a:cubicBezTo>
                  <a:pt x="37" y="80144"/>
                  <a:pt x="3572" y="65819"/>
                  <a:pt x="9860" y="5313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68" name="Text 66"/>
          <p:cNvSpPr/>
          <p:nvPr/>
        </p:nvSpPr>
        <p:spPr>
          <a:xfrm>
            <a:off x="6203487" y="5756487"/>
            <a:ext cx="973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WebSocket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203487" y="6010487"/>
            <a:ext cx="96308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实时数据推送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0814348" y="2914862"/>
            <a:ext cx="5016500" cy="3566583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11041889" y="3131820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6615" y="26458"/>
                </a:moveTo>
                <a:cubicBezTo>
                  <a:pt x="6615" y="11865"/>
                  <a:pt x="18479" y="0"/>
                  <a:pt x="33073" y="0"/>
                </a:cubicBezTo>
                <a:lnTo>
                  <a:pt x="125677" y="0"/>
                </a:lnTo>
                <a:cubicBezTo>
                  <a:pt x="140271" y="0"/>
                  <a:pt x="152135" y="11865"/>
                  <a:pt x="152135" y="26458"/>
                </a:cubicBezTo>
                <a:lnTo>
                  <a:pt x="152135" y="185208"/>
                </a:lnTo>
                <a:cubicBezTo>
                  <a:pt x="152135" y="199802"/>
                  <a:pt x="140271" y="211667"/>
                  <a:pt x="125677" y="211667"/>
                </a:cubicBezTo>
                <a:lnTo>
                  <a:pt x="33073" y="211667"/>
                </a:lnTo>
                <a:cubicBezTo>
                  <a:pt x="18479" y="211667"/>
                  <a:pt x="6615" y="199802"/>
                  <a:pt x="6615" y="185208"/>
                </a:cubicBezTo>
                <a:lnTo>
                  <a:pt x="6615" y="26458"/>
                </a:lnTo>
                <a:close/>
                <a:moveTo>
                  <a:pt x="33073" y="26458"/>
                </a:moveTo>
                <a:lnTo>
                  <a:pt x="33073" y="152135"/>
                </a:lnTo>
                <a:lnTo>
                  <a:pt x="125677" y="152135"/>
                </a:lnTo>
                <a:lnTo>
                  <a:pt x="125677" y="26458"/>
                </a:lnTo>
                <a:lnTo>
                  <a:pt x="33073" y="26458"/>
                </a:lnTo>
                <a:close/>
                <a:moveTo>
                  <a:pt x="79375" y="195130"/>
                </a:moveTo>
                <a:cubicBezTo>
                  <a:pt x="86692" y="195130"/>
                  <a:pt x="92604" y="189218"/>
                  <a:pt x="92604" y="181901"/>
                </a:cubicBezTo>
                <a:cubicBezTo>
                  <a:pt x="92604" y="174584"/>
                  <a:pt x="86692" y="168672"/>
                  <a:pt x="79375" y="168672"/>
                </a:cubicBezTo>
                <a:cubicBezTo>
                  <a:pt x="72058" y="168672"/>
                  <a:pt x="66146" y="174584"/>
                  <a:pt x="66146" y="181901"/>
                </a:cubicBezTo>
                <a:cubicBezTo>
                  <a:pt x="66146" y="189218"/>
                  <a:pt x="72058" y="195130"/>
                  <a:pt x="79375" y="19513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72" name="Text 70"/>
          <p:cNvSpPr/>
          <p:nvPr/>
        </p:nvSpPr>
        <p:spPr>
          <a:xfrm>
            <a:off x="11338223" y="3089487"/>
            <a:ext cx="1047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移动端技术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0988973" y="3512820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74" name="Shape 72"/>
          <p:cNvSpPr/>
          <p:nvPr/>
        </p:nvSpPr>
        <p:spPr>
          <a:xfrm>
            <a:off x="11100098" y="37350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4ECDC4"/>
          </a:solidFill>
        </p:spPr>
      </p:sp>
      <p:sp>
        <p:nvSpPr>
          <p:cNvPr id="75" name="Text 73"/>
          <p:cNvSpPr/>
          <p:nvPr/>
        </p:nvSpPr>
        <p:spPr>
          <a:xfrm>
            <a:off x="11396431" y="3597487"/>
            <a:ext cx="11218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uni-app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1396431" y="3851487"/>
            <a:ext cx="11112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跨平台开发框架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0988973" y="4232487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78" name="Shape 76"/>
          <p:cNvSpPr/>
          <p:nvPr/>
        </p:nvSpPr>
        <p:spPr>
          <a:xfrm>
            <a:off x="11123910" y="4454737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57373" y="109984"/>
                </a:moveTo>
                <a:cubicBezTo>
                  <a:pt x="60573" y="106226"/>
                  <a:pt x="60164" y="100608"/>
                  <a:pt x="56406" y="97408"/>
                </a:cubicBezTo>
                <a:cubicBezTo>
                  <a:pt x="52648" y="94208"/>
                  <a:pt x="47030" y="94617"/>
                  <a:pt x="43830" y="98375"/>
                </a:cubicBezTo>
                <a:lnTo>
                  <a:pt x="25971" y="119211"/>
                </a:lnTo>
                <a:cubicBezTo>
                  <a:pt x="23106" y="122560"/>
                  <a:pt x="23106" y="127471"/>
                  <a:pt x="25971" y="130820"/>
                </a:cubicBezTo>
                <a:lnTo>
                  <a:pt x="43830" y="151656"/>
                </a:lnTo>
                <a:cubicBezTo>
                  <a:pt x="47030" y="155414"/>
                  <a:pt x="52685" y="155823"/>
                  <a:pt x="56406" y="152623"/>
                </a:cubicBezTo>
                <a:cubicBezTo>
                  <a:pt x="60127" y="149423"/>
                  <a:pt x="60573" y="143768"/>
                  <a:pt x="57373" y="140047"/>
                </a:cubicBezTo>
                <a:lnTo>
                  <a:pt x="44500" y="125016"/>
                </a:lnTo>
                <a:lnTo>
                  <a:pt x="57373" y="109984"/>
                </a:lnTo>
                <a:close/>
                <a:moveTo>
                  <a:pt x="99045" y="98375"/>
                </a:moveTo>
                <a:cubicBezTo>
                  <a:pt x="95845" y="94617"/>
                  <a:pt x="90190" y="94208"/>
                  <a:pt x="86469" y="97408"/>
                </a:cubicBezTo>
                <a:cubicBezTo>
                  <a:pt x="82748" y="100608"/>
                  <a:pt x="82302" y="106263"/>
                  <a:pt x="85502" y="109984"/>
                </a:cubicBezTo>
                <a:lnTo>
                  <a:pt x="98375" y="125016"/>
                </a:lnTo>
                <a:lnTo>
                  <a:pt x="85502" y="140047"/>
                </a:lnTo>
                <a:cubicBezTo>
                  <a:pt x="82302" y="143805"/>
                  <a:pt x="82711" y="149423"/>
                  <a:pt x="86469" y="152623"/>
                </a:cubicBezTo>
                <a:cubicBezTo>
                  <a:pt x="90227" y="155823"/>
                  <a:pt x="95845" y="155414"/>
                  <a:pt x="99045" y="151656"/>
                </a:cubicBezTo>
                <a:lnTo>
                  <a:pt x="116904" y="130820"/>
                </a:lnTo>
                <a:cubicBezTo>
                  <a:pt x="119769" y="127471"/>
                  <a:pt x="119769" y="122560"/>
                  <a:pt x="116904" y="119211"/>
                </a:cubicBezTo>
                <a:lnTo>
                  <a:pt x="99045" y="98375"/>
                </a:lnTo>
                <a:close/>
              </a:path>
            </a:pathLst>
          </a:custGeom>
          <a:solidFill>
            <a:srgbClr val="61DAFB"/>
          </a:solidFill>
        </p:spPr>
      </p:sp>
      <p:sp>
        <p:nvSpPr>
          <p:cNvPr id="79" name="Text 77"/>
          <p:cNvSpPr/>
          <p:nvPr/>
        </p:nvSpPr>
        <p:spPr>
          <a:xfrm>
            <a:off x="11396431" y="4317153"/>
            <a:ext cx="1132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H5页面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11396431" y="4571153"/>
            <a:ext cx="112183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响应式Web表单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10965478" y="5011420"/>
            <a:ext cx="4667250" cy="635000"/>
          </a:xfrm>
          <a:custGeom>
            <a:avLst/>
            <a:gdLst/>
            <a:ahLst/>
            <a:cxnLst/>
            <a:rect l="l" t="t" r="r" b="b"/>
            <a:pathLst>
              <a:path w="4667250" h="635000">
                <a:moveTo>
                  <a:pt x="84665" y="0"/>
                </a:moveTo>
                <a:lnTo>
                  <a:pt x="4582585" y="0"/>
                </a:lnTo>
                <a:cubicBezTo>
                  <a:pt x="4629344" y="0"/>
                  <a:pt x="4667250" y="37906"/>
                  <a:pt x="4667250" y="84665"/>
                </a:cubicBezTo>
                <a:lnTo>
                  <a:pt x="4667250" y="550335"/>
                </a:lnTo>
                <a:cubicBezTo>
                  <a:pt x="4667250" y="597094"/>
                  <a:pt x="4629344" y="635000"/>
                  <a:pt x="4582585" y="635000"/>
                </a:cubicBezTo>
                <a:lnTo>
                  <a:pt x="84665" y="635000"/>
                </a:lnTo>
                <a:cubicBezTo>
                  <a:pt x="37937" y="635000"/>
                  <a:pt x="0" y="597063"/>
                  <a:pt x="0" y="550335"/>
                </a:cubicBezTo>
                <a:lnTo>
                  <a:pt x="0" y="84665"/>
                </a:lnTo>
                <a:cubicBezTo>
                  <a:pt x="0" y="37906"/>
                  <a:pt x="37906" y="0"/>
                  <a:pt x="846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86" name="Shape 84"/>
          <p:cNvSpPr/>
          <p:nvPr/>
        </p:nvSpPr>
        <p:spPr>
          <a:xfrm>
            <a:off x="11076603" y="52336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87" name="Text 85"/>
          <p:cNvSpPr/>
          <p:nvPr/>
        </p:nvSpPr>
        <p:spPr>
          <a:xfrm>
            <a:off x="11372936" y="5096087"/>
            <a:ext cx="152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Vue.js</a:t>
            </a:r>
            <a:endParaRPr lang="en-US" sz="1600" dirty="0"/>
          </a:p>
        </p:txBody>
      </p:sp>
      <p:sp>
        <p:nvSpPr>
          <p:cNvPr id="88" name="Text 86"/>
          <p:cNvSpPr/>
          <p:nvPr/>
        </p:nvSpPr>
        <p:spPr>
          <a:xfrm>
            <a:off x="11372936" y="5350087"/>
            <a:ext cx="15134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渐进式JavaScript框架</a:t>
            </a:r>
            <a:endParaRPr lang="en-US" sz="1600" dirty="0"/>
          </a:p>
        </p:txBody>
      </p:sp>
      <p:sp>
        <p:nvSpPr>
          <p:cNvPr id="89" name="Shape 87"/>
          <p:cNvSpPr/>
          <p:nvPr/>
        </p:nvSpPr>
        <p:spPr>
          <a:xfrm>
            <a:off x="428625" y="6661362"/>
            <a:ext cx="15398750" cy="2381250"/>
          </a:xfrm>
          <a:custGeom>
            <a:avLst/>
            <a:gdLst/>
            <a:ahLst/>
            <a:cxnLst/>
            <a:rect l="l" t="t" r="r" b="b"/>
            <a:pathLst>
              <a:path w="15398750" h="2381250">
                <a:moveTo>
                  <a:pt x="126992" y="0"/>
                </a:moveTo>
                <a:lnTo>
                  <a:pt x="15271758" y="0"/>
                </a:lnTo>
                <a:cubicBezTo>
                  <a:pt x="15341894" y="0"/>
                  <a:pt x="15398750" y="56856"/>
                  <a:pt x="15398750" y="126992"/>
                </a:cubicBezTo>
                <a:lnTo>
                  <a:pt x="15398750" y="2254258"/>
                </a:lnTo>
                <a:cubicBezTo>
                  <a:pt x="15398750" y="2324394"/>
                  <a:pt x="15341894" y="2381250"/>
                  <a:pt x="15271758" y="2381250"/>
                </a:cubicBezTo>
                <a:lnTo>
                  <a:pt x="126992" y="2381250"/>
                </a:lnTo>
                <a:cubicBezTo>
                  <a:pt x="56856" y="2381250"/>
                  <a:pt x="0" y="2324394"/>
                  <a:pt x="0" y="2254258"/>
                </a:cubicBezTo>
                <a:lnTo>
                  <a:pt x="0" y="126992"/>
                </a:lnTo>
                <a:cubicBezTo>
                  <a:pt x="0" y="56903"/>
                  <a:pt x="56903" y="0"/>
                  <a:pt x="126992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90" name="Shape 88"/>
          <p:cNvSpPr/>
          <p:nvPr/>
        </p:nvSpPr>
        <p:spPr>
          <a:xfrm>
            <a:off x="629708" y="68889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91" name="Text 89"/>
          <p:cNvSpPr/>
          <p:nvPr/>
        </p:nvSpPr>
        <p:spPr>
          <a:xfrm>
            <a:off x="846667" y="6835987"/>
            <a:ext cx="149013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技术栈架构图</a:t>
            </a:r>
            <a:endParaRPr lang="en-US" sz="1600" dirty="0"/>
          </a:p>
        </p:txBody>
      </p:sp>
      <p:sp>
        <p:nvSpPr>
          <p:cNvPr id="92" name="Shape 90"/>
          <p:cNvSpPr/>
          <p:nvPr/>
        </p:nvSpPr>
        <p:spPr>
          <a:xfrm>
            <a:off x="1671174" y="7269903"/>
            <a:ext cx="825500" cy="825500"/>
          </a:xfrm>
          <a:custGeom>
            <a:avLst/>
            <a:gdLst/>
            <a:ahLst/>
            <a:cxnLst/>
            <a:rect l="l" t="t" r="r" b="b"/>
            <a:pathLst>
              <a:path w="825500" h="825500">
                <a:moveTo>
                  <a:pt x="412750" y="0"/>
                </a:moveTo>
                <a:lnTo>
                  <a:pt x="412750" y="0"/>
                </a:lnTo>
                <a:cubicBezTo>
                  <a:pt x="640553" y="0"/>
                  <a:pt x="825500" y="184947"/>
                  <a:pt x="825500" y="412750"/>
                </a:cubicBezTo>
                <a:lnTo>
                  <a:pt x="825500" y="412750"/>
                </a:lnTo>
                <a:cubicBezTo>
                  <a:pt x="825500" y="640553"/>
                  <a:pt x="640553" y="825500"/>
                  <a:pt x="412750" y="825500"/>
                </a:cubicBezTo>
                <a:lnTo>
                  <a:pt x="412750" y="825500"/>
                </a:lnTo>
                <a:cubicBezTo>
                  <a:pt x="184947" y="825500"/>
                  <a:pt x="0" y="640553"/>
                  <a:pt x="0" y="412750"/>
                </a:cubicBezTo>
                <a:lnTo>
                  <a:pt x="0" y="412750"/>
                </a:lnTo>
                <a:cubicBezTo>
                  <a:pt x="0" y="184947"/>
                  <a:pt x="184947" y="0"/>
                  <a:pt x="412750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  <a:ln w="25400">
            <a:solidFill>
              <a:srgbClr val="D8A25D"/>
            </a:solidFill>
            <a:prstDash val="solid"/>
          </a:ln>
        </p:spPr>
      </p:sp>
      <p:sp>
        <p:nvSpPr>
          <p:cNvPr id="93" name="Shape 91"/>
          <p:cNvSpPr/>
          <p:nvPr/>
        </p:nvSpPr>
        <p:spPr>
          <a:xfrm>
            <a:off x="1927820" y="752390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39688" y="19844"/>
                </a:moveTo>
                <a:cubicBezTo>
                  <a:pt x="17797" y="19844"/>
                  <a:pt x="0" y="37641"/>
                  <a:pt x="0" y="59531"/>
                </a:cubicBezTo>
                <a:lnTo>
                  <a:pt x="0" y="218281"/>
                </a:lnTo>
                <a:cubicBezTo>
                  <a:pt x="0" y="240171"/>
                  <a:pt x="17797" y="257969"/>
                  <a:pt x="39688" y="257969"/>
                </a:cubicBezTo>
                <a:lnTo>
                  <a:pt x="128984" y="257969"/>
                </a:lnTo>
                <a:lnTo>
                  <a:pt x="119062" y="287734"/>
                </a:lnTo>
                <a:lnTo>
                  <a:pt x="74414" y="287734"/>
                </a:lnTo>
                <a:cubicBezTo>
                  <a:pt x="66167" y="287734"/>
                  <a:pt x="59531" y="294370"/>
                  <a:pt x="59531" y="302617"/>
                </a:cubicBezTo>
                <a:cubicBezTo>
                  <a:pt x="59531" y="310865"/>
                  <a:pt x="66167" y="317500"/>
                  <a:pt x="74414" y="317500"/>
                </a:cubicBezTo>
                <a:lnTo>
                  <a:pt x="243086" y="317500"/>
                </a:lnTo>
                <a:cubicBezTo>
                  <a:pt x="251333" y="317500"/>
                  <a:pt x="257969" y="310865"/>
                  <a:pt x="257969" y="302617"/>
                </a:cubicBezTo>
                <a:cubicBezTo>
                  <a:pt x="257969" y="294370"/>
                  <a:pt x="251333" y="287734"/>
                  <a:pt x="243086" y="287734"/>
                </a:cubicBezTo>
                <a:lnTo>
                  <a:pt x="198438" y="287734"/>
                </a:lnTo>
                <a:lnTo>
                  <a:pt x="188516" y="257969"/>
                </a:lnTo>
                <a:lnTo>
                  <a:pt x="277813" y="257969"/>
                </a:lnTo>
                <a:cubicBezTo>
                  <a:pt x="299703" y="257969"/>
                  <a:pt x="317500" y="240171"/>
                  <a:pt x="317500" y="218281"/>
                </a:cubicBezTo>
                <a:lnTo>
                  <a:pt x="317500" y="59531"/>
                </a:lnTo>
                <a:cubicBezTo>
                  <a:pt x="317500" y="37641"/>
                  <a:pt x="299703" y="19844"/>
                  <a:pt x="277813" y="19844"/>
                </a:cubicBezTo>
                <a:lnTo>
                  <a:pt x="39688" y="19844"/>
                </a:lnTo>
                <a:close/>
                <a:moveTo>
                  <a:pt x="59531" y="59531"/>
                </a:moveTo>
                <a:lnTo>
                  <a:pt x="257969" y="59531"/>
                </a:lnTo>
                <a:cubicBezTo>
                  <a:pt x="268945" y="59531"/>
                  <a:pt x="277813" y="68399"/>
                  <a:pt x="277813" y="79375"/>
                </a:cubicBezTo>
                <a:lnTo>
                  <a:pt x="277813" y="178594"/>
                </a:lnTo>
                <a:cubicBezTo>
                  <a:pt x="277813" y="189570"/>
                  <a:pt x="268945" y="198438"/>
                  <a:pt x="257969" y="198438"/>
                </a:cubicBezTo>
                <a:lnTo>
                  <a:pt x="59531" y="198438"/>
                </a:lnTo>
                <a:cubicBezTo>
                  <a:pt x="48555" y="198438"/>
                  <a:pt x="39688" y="189570"/>
                  <a:pt x="39688" y="178594"/>
                </a:cubicBezTo>
                <a:lnTo>
                  <a:pt x="39688" y="79375"/>
                </a:lnTo>
                <a:cubicBezTo>
                  <a:pt x="39688" y="68399"/>
                  <a:pt x="48555" y="59531"/>
                  <a:pt x="59531" y="59531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94" name="Text 92"/>
          <p:cNvSpPr/>
          <p:nvPr/>
        </p:nvSpPr>
        <p:spPr>
          <a:xfrm>
            <a:off x="1618258" y="8190653"/>
            <a:ext cx="1111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表现层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1623549" y="8444653"/>
            <a:ext cx="1100667" cy="423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 + Leaflet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uni-app + H5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4834103" y="793665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6F7D8C"/>
          </a:solidFill>
        </p:spPr>
      </p:sp>
      <p:sp>
        <p:nvSpPr>
          <p:cNvPr id="97" name="Shape 95"/>
          <p:cNvSpPr/>
          <p:nvPr/>
        </p:nvSpPr>
        <p:spPr>
          <a:xfrm>
            <a:off x="7245284" y="7269903"/>
            <a:ext cx="825500" cy="825500"/>
          </a:xfrm>
          <a:custGeom>
            <a:avLst/>
            <a:gdLst/>
            <a:ahLst/>
            <a:cxnLst/>
            <a:rect l="l" t="t" r="r" b="b"/>
            <a:pathLst>
              <a:path w="825500" h="825500">
                <a:moveTo>
                  <a:pt x="412750" y="0"/>
                </a:moveTo>
                <a:lnTo>
                  <a:pt x="412750" y="0"/>
                </a:lnTo>
                <a:cubicBezTo>
                  <a:pt x="640553" y="0"/>
                  <a:pt x="825500" y="184947"/>
                  <a:pt x="825500" y="412750"/>
                </a:cubicBezTo>
                <a:lnTo>
                  <a:pt x="825500" y="412750"/>
                </a:lnTo>
                <a:cubicBezTo>
                  <a:pt x="825500" y="640553"/>
                  <a:pt x="640553" y="825500"/>
                  <a:pt x="412750" y="825500"/>
                </a:cubicBezTo>
                <a:lnTo>
                  <a:pt x="412750" y="825500"/>
                </a:lnTo>
                <a:cubicBezTo>
                  <a:pt x="184947" y="825500"/>
                  <a:pt x="0" y="640553"/>
                  <a:pt x="0" y="412750"/>
                </a:cubicBezTo>
                <a:lnTo>
                  <a:pt x="0" y="412750"/>
                </a:lnTo>
                <a:cubicBezTo>
                  <a:pt x="0" y="184947"/>
                  <a:pt x="184947" y="0"/>
                  <a:pt x="412750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  <a:ln w="25400">
            <a:solidFill>
              <a:srgbClr val="D8A25D"/>
            </a:solidFill>
            <a:prstDash val="solid"/>
          </a:ln>
        </p:spPr>
      </p:sp>
      <p:sp>
        <p:nvSpPr>
          <p:cNvPr id="98" name="Shape 96"/>
          <p:cNvSpPr/>
          <p:nvPr/>
        </p:nvSpPr>
        <p:spPr>
          <a:xfrm>
            <a:off x="7462242" y="7523903"/>
            <a:ext cx="396875" cy="317500"/>
          </a:xfrm>
          <a:custGeom>
            <a:avLst/>
            <a:gdLst/>
            <a:ahLst/>
            <a:cxnLst/>
            <a:rect l="l" t="t" r="r" b="b"/>
            <a:pathLst>
              <a:path w="396875" h="317500">
                <a:moveTo>
                  <a:pt x="257907" y="130535"/>
                </a:moveTo>
                <a:cubicBezTo>
                  <a:pt x="265472" y="128488"/>
                  <a:pt x="273410" y="132085"/>
                  <a:pt x="276820" y="139092"/>
                </a:cubicBezTo>
                <a:lnTo>
                  <a:pt x="288354" y="162409"/>
                </a:lnTo>
                <a:cubicBezTo>
                  <a:pt x="294742" y="163277"/>
                  <a:pt x="301005" y="165013"/>
                  <a:pt x="306896" y="167432"/>
                </a:cubicBezTo>
                <a:lnTo>
                  <a:pt x="328600" y="152983"/>
                </a:lnTo>
                <a:cubicBezTo>
                  <a:pt x="335111" y="148642"/>
                  <a:pt x="343731" y="149510"/>
                  <a:pt x="349250" y="155029"/>
                </a:cubicBezTo>
                <a:lnTo>
                  <a:pt x="361156" y="166936"/>
                </a:lnTo>
                <a:cubicBezTo>
                  <a:pt x="366675" y="172455"/>
                  <a:pt x="367543" y="181136"/>
                  <a:pt x="363203" y="187585"/>
                </a:cubicBezTo>
                <a:lnTo>
                  <a:pt x="348754" y="209228"/>
                </a:lnTo>
                <a:cubicBezTo>
                  <a:pt x="349932" y="212142"/>
                  <a:pt x="350986" y="215181"/>
                  <a:pt x="351854" y="218343"/>
                </a:cubicBezTo>
                <a:cubicBezTo>
                  <a:pt x="352723" y="221506"/>
                  <a:pt x="353281" y="224606"/>
                  <a:pt x="353715" y="227769"/>
                </a:cubicBezTo>
                <a:lnTo>
                  <a:pt x="377093" y="239303"/>
                </a:lnTo>
                <a:cubicBezTo>
                  <a:pt x="384101" y="242776"/>
                  <a:pt x="387697" y="250713"/>
                  <a:pt x="385651" y="258217"/>
                </a:cubicBezTo>
                <a:lnTo>
                  <a:pt x="381310" y="274464"/>
                </a:lnTo>
                <a:cubicBezTo>
                  <a:pt x="379264" y="281967"/>
                  <a:pt x="372256" y="287052"/>
                  <a:pt x="364443" y="286556"/>
                </a:cubicBezTo>
                <a:lnTo>
                  <a:pt x="338398" y="284882"/>
                </a:lnTo>
                <a:cubicBezTo>
                  <a:pt x="334491" y="289905"/>
                  <a:pt x="329964" y="294556"/>
                  <a:pt x="324817" y="298524"/>
                </a:cubicBezTo>
                <a:lnTo>
                  <a:pt x="326492" y="324507"/>
                </a:lnTo>
                <a:cubicBezTo>
                  <a:pt x="326988" y="332321"/>
                  <a:pt x="321903" y="339390"/>
                  <a:pt x="314399" y="341375"/>
                </a:cubicBezTo>
                <a:lnTo>
                  <a:pt x="298152" y="345715"/>
                </a:lnTo>
                <a:cubicBezTo>
                  <a:pt x="290587" y="347762"/>
                  <a:pt x="282711" y="344165"/>
                  <a:pt x="279239" y="337158"/>
                </a:cubicBezTo>
                <a:lnTo>
                  <a:pt x="267705" y="313841"/>
                </a:lnTo>
                <a:cubicBezTo>
                  <a:pt x="261317" y="312973"/>
                  <a:pt x="255054" y="311237"/>
                  <a:pt x="249163" y="308818"/>
                </a:cubicBezTo>
                <a:lnTo>
                  <a:pt x="227459" y="323267"/>
                </a:lnTo>
                <a:cubicBezTo>
                  <a:pt x="220948" y="327608"/>
                  <a:pt x="212328" y="326740"/>
                  <a:pt x="206809" y="321221"/>
                </a:cubicBezTo>
                <a:lnTo>
                  <a:pt x="194903" y="309314"/>
                </a:lnTo>
                <a:cubicBezTo>
                  <a:pt x="189384" y="303795"/>
                  <a:pt x="188516" y="295176"/>
                  <a:pt x="192856" y="288665"/>
                </a:cubicBezTo>
                <a:lnTo>
                  <a:pt x="207305" y="266960"/>
                </a:lnTo>
                <a:cubicBezTo>
                  <a:pt x="206127" y="264046"/>
                  <a:pt x="205073" y="261007"/>
                  <a:pt x="204205" y="257845"/>
                </a:cubicBezTo>
                <a:cubicBezTo>
                  <a:pt x="203336" y="254682"/>
                  <a:pt x="202778" y="251520"/>
                  <a:pt x="202344" y="248419"/>
                </a:cubicBezTo>
                <a:lnTo>
                  <a:pt x="178966" y="236885"/>
                </a:lnTo>
                <a:cubicBezTo>
                  <a:pt x="171958" y="233412"/>
                  <a:pt x="168424" y="225475"/>
                  <a:pt x="170408" y="217971"/>
                </a:cubicBezTo>
                <a:lnTo>
                  <a:pt x="174749" y="201724"/>
                </a:lnTo>
                <a:cubicBezTo>
                  <a:pt x="176795" y="194221"/>
                  <a:pt x="183803" y="189136"/>
                  <a:pt x="191616" y="189632"/>
                </a:cubicBezTo>
                <a:lnTo>
                  <a:pt x="217599" y="191306"/>
                </a:lnTo>
                <a:cubicBezTo>
                  <a:pt x="221506" y="186283"/>
                  <a:pt x="226033" y="181632"/>
                  <a:pt x="231180" y="177664"/>
                </a:cubicBezTo>
                <a:lnTo>
                  <a:pt x="229505" y="151743"/>
                </a:lnTo>
                <a:cubicBezTo>
                  <a:pt x="229009" y="143929"/>
                  <a:pt x="234094" y="136860"/>
                  <a:pt x="241598" y="134875"/>
                </a:cubicBezTo>
                <a:lnTo>
                  <a:pt x="257845" y="130535"/>
                </a:lnTo>
                <a:close/>
                <a:moveTo>
                  <a:pt x="278061" y="210840"/>
                </a:moveTo>
                <a:cubicBezTo>
                  <a:pt x="263001" y="210857"/>
                  <a:pt x="250789" y="223097"/>
                  <a:pt x="250806" y="238156"/>
                </a:cubicBezTo>
                <a:cubicBezTo>
                  <a:pt x="250824" y="253215"/>
                  <a:pt x="263063" y="265427"/>
                  <a:pt x="278123" y="265410"/>
                </a:cubicBezTo>
                <a:cubicBezTo>
                  <a:pt x="293182" y="265393"/>
                  <a:pt x="305394" y="253153"/>
                  <a:pt x="305377" y="238094"/>
                </a:cubicBezTo>
                <a:cubicBezTo>
                  <a:pt x="305360" y="223035"/>
                  <a:pt x="293120" y="210823"/>
                  <a:pt x="278061" y="210840"/>
                </a:cubicBezTo>
                <a:close/>
                <a:moveTo>
                  <a:pt x="139464" y="-28215"/>
                </a:moveTo>
                <a:lnTo>
                  <a:pt x="155711" y="-23875"/>
                </a:lnTo>
                <a:cubicBezTo>
                  <a:pt x="163215" y="-21828"/>
                  <a:pt x="168300" y="-14759"/>
                  <a:pt x="167804" y="-7007"/>
                </a:cubicBezTo>
                <a:lnTo>
                  <a:pt x="166129" y="18914"/>
                </a:lnTo>
                <a:cubicBezTo>
                  <a:pt x="171276" y="22882"/>
                  <a:pt x="175803" y="27471"/>
                  <a:pt x="179710" y="32556"/>
                </a:cubicBezTo>
                <a:lnTo>
                  <a:pt x="205755" y="30882"/>
                </a:lnTo>
                <a:cubicBezTo>
                  <a:pt x="213506" y="30386"/>
                  <a:pt x="220576" y="35471"/>
                  <a:pt x="222622" y="42974"/>
                </a:cubicBezTo>
                <a:lnTo>
                  <a:pt x="226963" y="59221"/>
                </a:lnTo>
                <a:cubicBezTo>
                  <a:pt x="228947" y="66725"/>
                  <a:pt x="225413" y="74662"/>
                  <a:pt x="218405" y="78135"/>
                </a:cubicBezTo>
                <a:lnTo>
                  <a:pt x="195027" y="89669"/>
                </a:lnTo>
                <a:cubicBezTo>
                  <a:pt x="194593" y="92832"/>
                  <a:pt x="193973" y="95994"/>
                  <a:pt x="193167" y="99095"/>
                </a:cubicBezTo>
                <a:cubicBezTo>
                  <a:pt x="192360" y="102195"/>
                  <a:pt x="191244" y="105296"/>
                  <a:pt x="190066" y="108210"/>
                </a:cubicBezTo>
                <a:lnTo>
                  <a:pt x="204515" y="129915"/>
                </a:lnTo>
                <a:cubicBezTo>
                  <a:pt x="208855" y="136426"/>
                  <a:pt x="207987" y="145045"/>
                  <a:pt x="202468" y="150564"/>
                </a:cubicBezTo>
                <a:lnTo>
                  <a:pt x="190562" y="162471"/>
                </a:lnTo>
                <a:cubicBezTo>
                  <a:pt x="185043" y="167990"/>
                  <a:pt x="176423" y="168858"/>
                  <a:pt x="169912" y="164517"/>
                </a:cubicBezTo>
                <a:lnTo>
                  <a:pt x="148208" y="150068"/>
                </a:lnTo>
                <a:cubicBezTo>
                  <a:pt x="142317" y="152487"/>
                  <a:pt x="136054" y="154223"/>
                  <a:pt x="129667" y="155091"/>
                </a:cubicBezTo>
                <a:lnTo>
                  <a:pt x="118132" y="178408"/>
                </a:lnTo>
                <a:cubicBezTo>
                  <a:pt x="114660" y="185415"/>
                  <a:pt x="106722" y="188950"/>
                  <a:pt x="99219" y="186965"/>
                </a:cubicBezTo>
                <a:lnTo>
                  <a:pt x="82972" y="182625"/>
                </a:lnTo>
                <a:cubicBezTo>
                  <a:pt x="75406" y="180578"/>
                  <a:pt x="70383" y="173509"/>
                  <a:pt x="70879" y="165757"/>
                </a:cubicBezTo>
                <a:lnTo>
                  <a:pt x="72554" y="139774"/>
                </a:lnTo>
                <a:cubicBezTo>
                  <a:pt x="67407" y="135806"/>
                  <a:pt x="62880" y="131217"/>
                  <a:pt x="58973" y="126132"/>
                </a:cubicBezTo>
                <a:lnTo>
                  <a:pt x="32928" y="127806"/>
                </a:lnTo>
                <a:cubicBezTo>
                  <a:pt x="25177" y="128302"/>
                  <a:pt x="18107" y="123217"/>
                  <a:pt x="16061" y="115714"/>
                </a:cubicBezTo>
                <a:lnTo>
                  <a:pt x="11720" y="99467"/>
                </a:lnTo>
                <a:cubicBezTo>
                  <a:pt x="9736" y="91963"/>
                  <a:pt x="13271" y="84026"/>
                  <a:pt x="20278" y="80553"/>
                </a:cubicBezTo>
                <a:lnTo>
                  <a:pt x="43656" y="69019"/>
                </a:lnTo>
                <a:cubicBezTo>
                  <a:pt x="44090" y="65856"/>
                  <a:pt x="44710" y="62756"/>
                  <a:pt x="45517" y="59593"/>
                </a:cubicBezTo>
                <a:cubicBezTo>
                  <a:pt x="46385" y="56431"/>
                  <a:pt x="47377" y="53392"/>
                  <a:pt x="48617" y="50478"/>
                </a:cubicBezTo>
                <a:lnTo>
                  <a:pt x="34168" y="28835"/>
                </a:lnTo>
                <a:cubicBezTo>
                  <a:pt x="29828" y="22324"/>
                  <a:pt x="30696" y="13705"/>
                  <a:pt x="36215" y="8186"/>
                </a:cubicBezTo>
                <a:lnTo>
                  <a:pt x="48121" y="-3721"/>
                </a:lnTo>
                <a:cubicBezTo>
                  <a:pt x="53640" y="-9240"/>
                  <a:pt x="62260" y="-10108"/>
                  <a:pt x="68771" y="-5767"/>
                </a:cubicBezTo>
                <a:lnTo>
                  <a:pt x="90475" y="8682"/>
                </a:lnTo>
                <a:cubicBezTo>
                  <a:pt x="96366" y="6263"/>
                  <a:pt x="102629" y="4527"/>
                  <a:pt x="109017" y="3659"/>
                </a:cubicBezTo>
                <a:lnTo>
                  <a:pt x="120551" y="-19658"/>
                </a:lnTo>
                <a:cubicBezTo>
                  <a:pt x="124023" y="-26665"/>
                  <a:pt x="131899" y="-30200"/>
                  <a:pt x="139464" y="-28215"/>
                </a:cubicBezTo>
                <a:close/>
                <a:moveTo>
                  <a:pt x="119311" y="52090"/>
                </a:moveTo>
                <a:cubicBezTo>
                  <a:pt x="104251" y="52090"/>
                  <a:pt x="92025" y="64316"/>
                  <a:pt x="92025" y="79375"/>
                </a:cubicBezTo>
                <a:cubicBezTo>
                  <a:pt x="92025" y="94434"/>
                  <a:pt x="104251" y="106660"/>
                  <a:pt x="119311" y="106660"/>
                </a:cubicBezTo>
                <a:cubicBezTo>
                  <a:pt x="134370" y="106660"/>
                  <a:pt x="146596" y="94434"/>
                  <a:pt x="146596" y="79375"/>
                </a:cubicBezTo>
                <a:cubicBezTo>
                  <a:pt x="146596" y="64316"/>
                  <a:pt x="134370" y="52090"/>
                  <a:pt x="119311" y="5209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99" name="Text 97"/>
          <p:cNvSpPr/>
          <p:nvPr/>
        </p:nvSpPr>
        <p:spPr>
          <a:xfrm>
            <a:off x="7192367" y="8190653"/>
            <a:ext cx="1640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业务层</a:t>
            </a:r>
            <a:endParaRPr lang="en-US" sz="1600" dirty="0"/>
          </a:p>
        </p:txBody>
      </p:sp>
      <p:sp>
        <p:nvSpPr>
          <p:cNvPr id="100" name="Text 98"/>
          <p:cNvSpPr/>
          <p:nvPr/>
        </p:nvSpPr>
        <p:spPr>
          <a:xfrm>
            <a:off x="7197659" y="8444653"/>
            <a:ext cx="1629833" cy="423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FastAPI + SQLAlchemy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WebSocket + JWT</a:t>
            </a: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10939694" y="793665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6F7D8C"/>
          </a:solidFill>
        </p:spPr>
      </p:sp>
      <p:sp>
        <p:nvSpPr>
          <p:cNvPr id="102" name="Shape 100"/>
          <p:cNvSpPr/>
          <p:nvPr/>
        </p:nvSpPr>
        <p:spPr>
          <a:xfrm>
            <a:off x="13350875" y="7269903"/>
            <a:ext cx="825500" cy="825500"/>
          </a:xfrm>
          <a:custGeom>
            <a:avLst/>
            <a:gdLst/>
            <a:ahLst/>
            <a:cxnLst/>
            <a:rect l="l" t="t" r="r" b="b"/>
            <a:pathLst>
              <a:path w="825500" h="825500">
                <a:moveTo>
                  <a:pt x="412750" y="0"/>
                </a:moveTo>
                <a:lnTo>
                  <a:pt x="412750" y="0"/>
                </a:lnTo>
                <a:cubicBezTo>
                  <a:pt x="640553" y="0"/>
                  <a:pt x="825500" y="184947"/>
                  <a:pt x="825500" y="412750"/>
                </a:cubicBezTo>
                <a:lnTo>
                  <a:pt x="825500" y="412750"/>
                </a:lnTo>
                <a:cubicBezTo>
                  <a:pt x="825500" y="640553"/>
                  <a:pt x="640553" y="825500"/>
                  <a:pt x="412750" y="825500"/>
                </a:cubicBezTo>
                <a:lnTo>
                  <a:pt x="412750" y="825500"/>
                </a:lnTo>
                <a:cubicBezTo>
                  <a:pt x="184947" y="825500"/>
                  <a:pt x="0" y="640553"/>
                  <a:pt x="0" y="412750"/>
                </a:cubicBezTo>
                <a:lnTo>
                  <a:pt x="0" y="412750"/>
                </a:lnTo>
                <a:cubicBezTo>
                  <a:pt x="0" y="184947"/>
                  <a:pt x="184947" y="0"/>
                  <a:pt x="412750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  <a:ln w="25400">
            <a:solidFill>
              <a:srgbClr val="D8A25D"/>
            </a:solidFill>
            <a:prstDash val="solid"/>
          </a:ln>
        </p:spPr>
      </p:sp>
      <p:sp>
        <p:nvSpPr>
          <p:cNvPr id="103" name="Shape 101"/>
          <p:cNvSpPr/>
          <p:nvPr/>
        </p:nvSpPr>
        <p:spPr>
          <a:xfrm>
            <a:off x="13627365" y="7523903"/>
            <a:ext cx="277813" cy="317500"/>
          </a:xfrm>
          <a:custGeom>
            <a:avLst/>
            <a:gdLst/>
            <a:ahLst/>
            <a:cxnLst/>
            <a:rect l="l" t="t" r="r" b="b"/>
            <a:pathLst>
              <a:path w="277813" h="317500">
                <a:moveTo>
                  <a:pt x="277813" y="127620"/>
                </a:moveTo>
                <a:cubicBezTo>
                  <a:pt x="268635" y="133697"/>
                  <a:pt x="258093" y="138596"/>
                  <a:pt x="247117" y="142503"/>
                </a:cubicBezTo>
                <a:cubicBezTo>
                  <a:pt x="217971" y="152921"/>
                  <a:pt x="179710" y="158750"/>
                  <a:pt x="138906" y="158750"/>
                </a:cubicBezTo>
                <a:cubicBezTo>
                  <a:pt x="98103" y="158750"/>
                  <a:pt x="59779" y="152859"/>
                  <a:pt x="30696" y="142503"/>
                </a:cubicBezTo>
                <a:cubicBezTo>
                  <a:pt x="19782" y="138596"/>
                  <a:pt x="9178" y="133697"/>
                  <a:pt x="0" y="127620"/>
                </a:cubicBezTo>
                <a:lnTo>
                  <a:pt x="0" y="178594"/>
                </a:lnTo>
                <a:cubicBezTo>
                  <a:pt x="0" y="206003"/>
                  <a:pt x="62198" y="228203"/>
                  <a:pt x="138906" y="228203"/>
                </a:cubicBezTo>
                <a:cubicBezTo>
                  <a:pt x="215615" y="228203"/>
                  <a:pt x="277813" y="206003"/>
                  <a:pt x="277813" y="178594"/>
                </a:cubicBezTo>
                <a:lnTo>
                  <a:pt x="277813" y="127620"/>
                </a:lnTo>
                <a:close/>
                <a:moveTo>
                  <a:pt x="277813" y="79375"/>
                </a:moveTo>
                <a:lnTo>
                  <a:pt x="277813" y="49609"/>
                </a:lnTo>
                <a:cubicBezTo>
                  <a:pt x="277813" y="22200"/>
                  <a:pt x="215615" y="0"/>
                  <a:pt x="138906" y="0"/>
                </a:cubicBezTo>
                <a:cubicBezTo>
                  <a:pt x="62198" y="0"/>
                  <a:pt x="0" y="22200"/>
                  <a:pt x="0" y="49609"/>
                </a:cubicBezTo>
                <a:lnTo>
                  <a:pt x="0" y="79375"/>
                </a:lnTo>
                <a:cubicBezTo>
                  <a:pt x="0" y="106784"/>
                  <a:pt x="62198" y="128984"/>
                  <a:pt x="138906" y="128984"/>
                </a:cubicBezTo>
                <a:cubicBezTo>
                  <a:pt x="215615" y="128984"/>
                  <a:pt x="277813" y="106784"/>
                  <a:pt x="277813" y="79375"/>
                </a:cubicBezTo>
                <a:close/>
                <a:moveTo>
                  <a:pt x="247117" y="241722"/>
                </a:moveTo>
                <a:cubicBezTo>
                  <a:pt x="218033" y="252078"/>
                  <a:pt x="179772" y="257969"/>
                  <a:pt x="138906" y="257969"/>
                </a:cubicBezTo>
                <a:cubicBezTo>
                  <a:pt x="98041" y="257969"/>
                  <a:pt x="59779" y="252078"/>
                  <a:pt x="30696" y="241722"/>
                </a:cubicBezTo>
                <a:cubicBezTo>
                  <a:pt x="19782" y="237815"/>
                  <a:pt x="9178" y="232916"/>
                  <a:pt x="0" y="226839"/>
                </a:cubicBezTo>
                <a:lnTo>
                  <a:pt x="0" y="267891"/>
                </a:lnTo>
                <a:cubicBezTo>
                  <a:pt x="0" y="295300"/>
                  <a:pt x="62198" y="317500"/>
                  <a:pt x="138906" y="317500"/>
                </a:cubicBezTo>
                <a:cubicBezTo>
                  <a:pt x="215615" y="317500"/>
                  <a:pt x="277813" y="295300"/>
                  <a:pt x="277813" y="267891"/>
                </a:cubicBezTo>
                <a:lnTo>
                  <a:pt x="277813" y="226839"/>
                </a:lnTo>
                <a:cubicBezTo>
                  <a:pt x="268635" y="232916"/>
                  <a:pt x="258093" y="237815"/>
                  <a:pt x="247117" y="241722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04" name="Text 102"/>
          <p:cNvSpPr/>
          <p:nvPr/>
        </p:nvSpPr>
        <p:spPr>
          <a:xfrm>
            <a:off x="13297958" y="8190653"/>
            <a:ext cx="1344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数据层</a:t>
            </a:r>
            <a:endParaRPr lang="en-US" sz="1600" dirty="0"/>
          </a:p>
        </p:txBody>
      </p:sp>
      <p:sp>
        <p:nvSpPr>
          <p:cNvPr id="105" name="Text 103"/>
          <p:cNvSpPr/>
          <p:nvPr/>
        </p:nvSpPr>
        <p:spPr>
          <a:xfrm>
            <a:off x="13303250" y="8444653"/>
            <a:ext cx="1333500" cy="423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SQLite + WAL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2E5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SQLAlchemy ORM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7577" y="546972"/>
            <a:ext cx="43758" cy="525093"/>
          </a:xfrm>
          <a:custGeom>
            <a:avLst/>
            <a:gdLst/>
            <a:ahLst/>
            <a:cxnLst/>
            <a:rect l="l" t="t" r="r" b="b"/>
            <a:pathLst>
              <a:path w="43758" h="525093">
                <a:moveTo>
                  <a:pt x="0" y="0"/>
                </a:moveTo>
                <a:lnTo>
                  <a:pt x="43758" y="0"/>
                </a:lnTo>
                <a:lnTo>
                  <a:pt x="43758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656366" y="437577"/>
            <a:ext cx="2559828" cy="4375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0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系统架构设计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56366" y="918913"/>
            <a:ext cx="2450433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System Architecture Design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43047" y="1449475"/>
            <a:ext cx="4189803" cy="4124167"/>
          </a:xfrm>
          <a:custGeom>
            <a:avLst/>
            <a:gdLst/>
            <a:ahLst/>
            <a:cxnLst/>
            <a:rect l="l" t="t" r="r" b="b"/>
            <a:pathLst>
              <a:path w="4189803" h="4124167">
                <a:moveTo>
                  <a:pt x="131272" y="0"/>
                </a:moveTo>
                <a:lnTo>
                  <a:pt x="4058531" y="0"/>
                </a:lnTo>
                <a:cubicBezTo>
                  <a:pt x="4131031" y="0"/>
                  <a:pt x="4189803" y="58773"/>
                  <a:pt x="4189803" y="131272"/>
                </a:cubicBezTo>
                <a:lnTo>
                  <a:pt x="4189803" y="3992895"/>
                </a:lnTo>
                <a:cubicBezTo>
                  <a:pt x="4189803" y="4065394"/>
                  <a:pt x="4131031" y="4124167"/>
                  <a:pt x="4058531" y="4124167"/>
                </a:cubicBezTo>
                <a:lnTo>
                  <a:pt x="131272" y="4124167"/>
                </a:lnTo>
                <a:cubicBezTo>
                  <a:pt x="58773" y="4124167"/>
                  <a:pt x="0" y="4065394"/>
                  <a:pt x="0" y="3992895"/>
                </a:cubicBezTo>
                <a:lnTo>
                  <a:pt x="0" y="131272"/>
                </a:lnTo>
                <a:cubicBezTo>
                  <a:pt x="0" y="58821"/>
                  <a:pt x="58821" y="0"/>
                  <a:pt x="131272" y="0"/>
                </a:cubicBezTo>
                <a:close/>
              </a:path>
            </a:pathLst>
          </a:custGeom>
          <a:solidFill>
            <a:srgbClr val="D8A25D">
              <a:alpha val="14902"/>
            </a:srgbClr>
          </a:solidFill>
          <a:ln w="12700">
            <a:solidFill>
              <a:srgbClr val="D8A25D">
                <a:alpha val="5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23548" y="1629976"/>
            <a:ext cx="437577" cy="437577"/>
          </a:xfrm>
          <a:custGeom>
            <a:avLst/>
            <a:gdLst/>
            <a:ahLst/>
            <a:cxnLst/>
            <a:rect l="l" t="t" r="r" b="b"/>
            <a:pathLst>
              <a:path w="437577" h="437577">
                <a:moveTo>
                  <a:pt x="87515" y="0"/>
                </a:moveTo>
                <a:lnTo>
                  <a:pt x="350062" y="0"/>
                </a:lnTo>
                <a:cubicBezTo>
                  <a:pt x="398395" y="0"/>
                  <a:pt x="437577" y="39182"/>
                  <a:pt x="437577" y="87515"/>
                </a:cubicBezTo>
                <a:lnTo>
                  <a:pt x="437577" y="350062"/>
                </a:lnTo>
                <a:cubicBezTo>
                  <a:pt x="437577" y="398395"/>
                  <a:pt x="398395" y="437577"/>
                  <a:pt x="350062" y="437577"/>
                </a:cubicBezTo>
                <a:lnTo>
                  <a:pt x="87515" y="437577"/>
                </a:lnTo>
                <a:cubicBezTo>
                  <a:pt x="39182" y="437577"/>
                  <a:pt x="0" y="398395"/>
                  <a:pt x="0" y="350062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46616" y="1750310"/>
            <a:ext cx="196910" cy="196910"/>
          </a:xfrm>
          <a:custGeom>
            <a:avLst/>
            <a:gdLst/>
            <a:ahLst/>
            <a:cxnLst/>
            <a:rect l="l" t="t" r="r" b="b"/>
            <a:pathLst>
              <a:path w="196910" h="196910">
                <a:moveTo>
                  <a:pt x="89417" y="2000"/>
                </a:moveTo>
                <a:cubicBezTo>
                  <a:pt x="95147" y="-654"/>
                  <a:pt x="101762" y="-654"/>
                  <a:pt x="107493" y="2000"/>
                </a:cubicBezTo>
                <a:lnTo>
                  <a:pt x="191564" y="40843"/>
                </a:lnTo>
                <a:cubicBezTo>
                  <a:pt x="194833" y="42343"/>
                  <a:pt x="196910" y="45612"/>
                  <a:pt x="196910" y="49227"/>
                </a:cubicBezTo>
                <a:cubicBezTo>
                  <a:pt x="196910" y="52843"/>
                  <a:pt x="194833" y="56112"/>
                  <a:pt x="191564" y="57612"/>
                </a:cubicBezTo>
                <a:lnTo>
                  <a:pt x="107493" y="96455"/>
                </a:lnTo>
                <a:cubicBezTo>
                  <a:pt x="101762" y="99109"/>
                  <a:pt x="95147" y="99109"/>
                  <a:pt x="89417" y="96455"/>
                </a:cubicBezTo>
                <a:lnTo>
                  <a:pt x="5346" y="57612"/>
                </a:lnTo>
                <a:cubicBezTo>
                  <a:pt x="2077" y="56073"/>
                  <a:pt x="0" y="52804"/>
                  <a:pt x="0" y="49227"/>
                </a:cubicBezTo>
                <a:cubicBezTo>
                  <a:pt x="0" y="45651"/>
                  <a:pt x="2077" y="42343"/>
                  <a:pt x="5346" y="40843"/>
                </a:cubicBezTo>
                <a:lnTo>
                  <a:pt x="89417" y="2000"/>
                </a:lnTo>
                <a:close/>
                <a:moveTo>
                  <a:pt x="18499" y="83994"/>
                </a:moveTo>
                <a:lnTo>
                  <a:pt x="81687" y="113185"/>
                </a:lnTo>
                <a:cubicBezTo>
                  <a:pt x="92340" y="118107"/>
                  <a:pt x="104608" y="118107"/>
                  <a:pt x="115261" y="113185"/>
                </a:cubicBezTo>
                <a:lnTo>
                  <a:pt x="178450" y="83994"/>
                </a:lnTo>
                <a:lnTo>
                  <a:pt x="191564" y="90071"/>
                </a:lnTo>
                <a:cubicBezTo>
                  <a:pt x="194833" y="91571"/>
                  <a:pt x="196910" y="94840"/>
                  <a:pt x="196910" y="98455"/>
                </a:cubicBezTo>
                <a:cubicBezTo>
                  <a:pt x="196910" y="102070"/>
                  <a:pt x="194833" y="105339"/>
                  <a:pt x="191564" y="106839"/>
                </a:cubicBezTo>
                <a:lnTo>
                  <a:pt x="107493" y="145683"/>
                </a:lnTo>
                <a:cubicBezTo>
                  <a:pt x="101762" y="148336"/>
                  <a:pt x="95147" y="148336"/>
                  <a:pt x="89417" y="145683"/>
                </a:cubicBezTo>
                <a:lnTo>
                  <a:pt x="5346" y="106839"/>
                </a:lnTo>
                <a:cubicBezTo>
                  <a:pt x="2077" y="105301"/>
                  <a:pt x="0" y="102032"/>
                  <a:pt x="0" y="98455"/>
                </a:cubicBezTo>
                <a:cubicBezTo>
                  <a:pt x="0" y="94878"/>
                  <a:pt x="2077" y="91571"/>
                  <a:pt x="5346" y="90071"/>
                </a:cubicBezTo>
                <a:lnTo>
                  <a:pt x="18460" y="83994"/>
                </a:lnTo>
                <a:close/>
                <a:moveTo>
                  <a:pt x="5346" y="139298"/>
                </a:moveTo>
                <a:lnTo>
                  <a:pt x="18460" y="133222"/>
                </a:lnTo>
                <a:lnTo>
                  <a:pt x="81648" y="162412"/>
                </a:lnTo>
                <a:cubicBezTo>
                  <a:pt x="92301" y="167335"/>
                  <a:pt x="104570" y="167335"/>
                  <a:pt x="115223" y="162412"/>
                </a:cubicBezTo>
                <a:lnTo>
                  <a:pt x="178411" y="133222"/>
                </a:lnTo>
                <a:lnTo>
                  <a:pt x="191526" y="139298"/>
                </a:lnTo>
                <a:cubicBezTo>
                  <a:pt x="194795" y="140798"/>
                  <a:pt x="196871" y="144067"/>
                  <a:pt x="196871" y="147682"/>
                </a:cubicBezTo>
                <a:cubicBezTo>
                  <a:pt x="196871" y="151298"/>
                  <a:pt x="194795" y="154567"/>
                  <a:pt x="191526" y="156066"/>
                </a:cubicBezTo>
                <a:lnTo>
                  <a:pt x="107454" y="194910"/>
                </a:lnTo>
                <a:cubicBezTo>
                  <a:pt x="101724" y="197564"/>
                  <a:pt x="95109" y="197564"/>
                  <a:pt x="89379" y="194910"/>
                </a:cubicBezTo>
                <a:lnTo>
                  <a:pt x="5346" y="156066"/>
                </a:lnTo>
                <a:cubicBezTo>
                  <a:pt x="2077" y="154528"/>
                  <a:pt x="0" y="151259"/>
                  <a:pt x="0" y="147682"/>
                </a:cubicBezTo>
                <a:cubicBezTo>
                  <a:pt x="0" y="144106"/>
                  <a:pt x="2077" y="140798"/>
                  <a:pt x="5346" y="139298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8" name="Text 6"/>
          <p:cNvSpPr/>
          <p:nvPr/>
        </p:nvSpPr>
        <p:spPr>
          <a:xfrm>
            <a:off x="1192398" y="1695612"/>
            <a:ext cx="1422127" cy="3063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三层架构设计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5427" y="2198826"/>
            <a:ext cx="3806923" cy="831397"/>
          </a:xfrm>
          <a:custGeom>
            <a:avLst/>
            <a:gdLst/>
            <a:ahLst/>
            <a:cxnLst/>
            <a:rect l="l" t="t" r="r" b="b"/>
            <a:pathLst>
              <a:path w="3806923" h="831397">
                <a:moveTo>
                  <a:pt x="43758" y="0"/>
                </a:moveTo>
                <a:lnTo>
                  <a:pt x="3719410" y="0"/>
                </a:lnTo>
                <a:cubicBezTo>
                  <a:pt x="3767742" y="0"/>
                  <a:pt x="3806923" y="39181"/>
                  <a:pt x="3806923" y="87513"/>
                </a:cubicBezTo>
                <a:lnTo>
                  <a:pt x="3806923" y="743884"/>
                </a:lnTo>
                <a:cubicBezTo>
                  <a:pt x="3806923" y="792216"/>
                  <a:pt x="3767742" y="831397"/>
                  <a:pt x="3719410" y="831397"/>
                </a:cubicBezTo>
                <a:lnTo>
                  <a:pt x="43758" y="831397"/>
                </a:lnTo>
                <a:cubicBezTo>
                  <a:pt x="19591" y="831397"/>
                  <a:pt x="0" y="811806"/>
                  <a:pt x="0" y="787639"/>
                </a:cubicBezTo>
                <a:lnTo>
                  <a:pt x="0" y="43758"/>
                </a:lnTo>
                <a:cubicBezTo>
                  <a:pt x="0" y="19607"/>
                  <a:pt x="19607" y="0"/>
                  <a:pt x="43758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645427" y="2198826"/>
            <a:ext cx="43758" cy="831397"/>
          </a:xfrm>
          <a:custGeom>
            <a:avLst/>
            <a:gdLst/>
            <a:ahLst/>
            <a:cxnLst/>
            <a:rect l="l" t="t" r="r" b="b"/>
            <a:pathLst>
              <a:path w="43758" h="831397">
                <a:moveTo>
                  <a:pt x="43758" y="0"/>
                </a:moveTo>
                <a:lnTo>
                  <a:pt x="43758" y="0"/>
                </a:lnTo>
                <a:lnTo>
                  <a:pt x="43758" y="831397"/>
                </a:lnTo>
                <a:lnTo>
                  <a:pt x="43758" y="831397"/>
                </a:lnTo>
                <a:cubicBezTo>
                  <a:pt x="19591" y="831397"/>
                  <a:pt x="0" y="811806"/>
                  <a:pt x="0" y="787639"/>
                </a:cubicBezTo>
                <a:lnTo>
                  <a:pt x="0" y="43758"/>
                </a:lnTo>
                <a:cubicBezTo>
                  <a:pt x="0" y="19607"/>
                  <a:pt x="19607" y="0"/>
                  <a:pt x="43758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1" name="Text 9"/>
          <p:cNvSpPr/>
          <p:nvPr/>
        </p:nvSpPr>
        <p:spPr>
          <a:xfrm>
            <a:off x="798579" y="2199290"/>
            <a:ext cx="3610013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① 表现层 (UI层)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98579" y="2552584"/>
            <a:ext cx="3610013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B端Web运维管理端+B</a:t>
            </a:r>
            <a:r>
              <a:rPr lang="zh-CN" alt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端移动抢修工人端</a:t>
            </a: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+ C端居民移动端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5427" y="3117739"/>
            <a:ext cx="3806923" cy="1093943"/>
          </a:xfrm>
          <a:custGeom>
            <a:avLst/>
            <a:gdLst/>
            <a:ahLst/>
            <a:cxnLst/>
            <a:rect l="l" t="t" r="r" b="b"/>
            <a:pathLst>
              <a:path w="3806923" h="1093943">
                <a:moveTo>
                  <a:pt x="43758" y="0"/>
                </a:moveTo>
                <a:lnTo>
                  <a:pt x="3719408" y="0"/>
                </a:lnTo>
                <a:cubicBezTo>
                  <a:pt x="3767741" y="0"/>
                  <a:pt x="3806923" y="39182"/>
                  <a:pt x="3806923" y="87515"/>
                </a:cubicBezTo>
                <a:lnTo>
                  <a:pt x="3806923" y="1006428"/>
                </a:lnTo>
                <a:cubicBezTo>
                  <a:pt x="3806923" y="1054761"/>
                  <a:pt x="3767741" y="1093943"/>
                  <a:pt x="3719408" y="1093943"/>
                </a:cubicBezTo>
                <a:lnTo>
                  <a:pt x="43758" y="1093943"/>
                </a:lnTo>
                <a:cubicBezTo>
                  <a:pt x="19591" y="1093943"/>
                  <a:pt x="0" y="1074352"/>
                  <a:pt x="0" y="1050186"/>
                </a:cubicBezTo>
                <a:lnTo>
                  <a:pt x="0" y="43758"/>
                </a:lnTo>
                <a:cubicBezTo>
                  <a:pt x="0" y="19607"/>
                  <a:pt x="19607" y="0"/>
                  <a:pt x="43758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645427" y="3117739"/>
            <a:ext cx="43758" cy="1093943"/>
          </a:xfrm>
          <a:custGeom>
            <a:avLst/>
            <a:gdLst/>
            <a:ahLst/>
            <a:cxnLst/>
            <a:rect l="l" t="t" r="r" b="b"/>
            <a:pathLst>
              <a:path w="43758" h="1093943">
                <a:moveTo>
                  <a:pt x="43758" y="0"/>
                </a:moveTo>
                <a:lnTo>
                  <a:pt x="43758" y="0"/>
                </a:lnTo>
                <a:lnTo>
                  <a:pt x="43758" y="1093943"/>
                </a:lnTo>
                <a:lnTo>
                  <a:pt x="43758" y="1093943"/>
                </a:lnTo>
                <a:cubicBezTo>
                  <a:pt x="19591" y="1093943"/>
                  <a:pt x="0" y="1074352"/>
                  <a:pt x="0" y="1050186"/>
                </a:cubicBezTo>
                <a:lnTo>
                  <a:pt x="0" y="43758"/>
                </a:lnTo>
                <a:cubicBezTo>
                  <a:pt x="0" y="19607"/>
                  <a:pt x="19607" y="0"/>
                  <a:pt x="43758" y="0"/>
                </a:cubicBezTo>
                <a:close/>
              </a:path>
            </a:pathLst>
          </a:custGeom>
          <a:solidFill>
            <a:srgbClr val="6F7D8C"/>
          </a:solidFill>
        </p:spPr>
      </p:sp>
      <p:sp>
        <p:nvSpPr>
          <p:cNvPr id="15" name="Text 13"/>
          <p:cNvSpPr/>
          <p:nvPr/>
        </p:nvSpPr>
        <p:spPr>
          <a:xfrm>
            <a:off x="798579" y="3249012"/>
            <a:ext cx="3610013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② 业务应用层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98579" y="3555316"/>
            <a:ext cx="3610013" cy="5250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用户权限、设备管网、监测仿真、告警、工单、居民、报表七大模块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5427" y="4299198"/>
            <a:ext cx="3806923" cy="1093943"/>
          </a:xfrm>
          <a:custGeom>
            <a:avLst/>
            <a:gdLst/>
            <a:ahLst/>
            <a:cxnLst/>
            <a:rect l="l" t="t" r="r" b="b"/>
            <a:pathLst>
              <a:path w="3806923" h="1093943">
                <a:moveTo>
                  <a:pt x="43758" y="0"/>
                </a:moveTo>
                <a:lnTo>
                  <a:pt x="3719408" y="0"/>
                </a:lnTo>
                <a:cubicBezTo>
                  <a:pt x="3767741" y="0"/>
                  <a:pt x="3806923" y="39182"/>
                  <a:pt x="3806923" y="87515"/>
                </a:cubicBezTo>
                <a:lnTo>
                  <a:pt x="3806923" y="1006428"/>
                </a:lnTo>
                <a:cubicBezTo>
                  <a:pt x="3806923" y="1054761"/>
                  <a:pt x="3767741" y="1093943"/>
                  <a:pt x="3719408" y="1093943"/>
                </a:cubicBezTo>
                <a:lnTo>
                  <a:pt x="43758" y="1093943"/>
                </a:lnTo>
                <a:cubicBezTo>
                  <a:pt x="19591" y="1093943"/>
                  <a:pt x="0" y="1074352"/>
                  <a:pt x="0" y="1050186"/>
                </a:cubicBezTo>
                <a:lnTo>
                  <a:pt x="0" y="43758"/>
                </a:lnTo>
                <a:cubicBezTo>
                  <a:pt x="0" y="19607"/>
                  <a:pt x="19607" y="0"/>
                  <a:pt x="43758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645427" y="4299198"/>
            <a:ext cx="43758" cy="1093943"/>
          </a:xfrm>
          <a:custGeom>
            <a:avLst/>
            <a:gdLst/>
            <a:ahLst/>
            <a:cxnLst/>
            <a:rect l="l" t="t" r="r" b="b"/>
            <a:pathLst>
              <a:path w="43758" h="1093943">
                <a:moveTo>
                  <a:pt x="43758" y="0"/>
                </a:moveTo>
                <a:lnTo>
                  <a:pt x="43758" y="0"/>
                </a:lnTo>
                <a:lnTo>
                  <a:pt x="43758" y="1093943"/>
                </a:lnTo>
                <a:lnTo>
                  <a:pt x="43758" y="1093943"/>
                </a:lnTo>
                <a:cubicBezTo>
                  <a:pt x="19591" y="1093943"/>
                  <a:pt x="0" y="1074352"/>
                  <a:pt x="0" y="1050186"/>
                </a:cubicBezTo>
                <a:lnTo>
                  <a:pt x="0" y="43758"/>
                </a:lnTo>
                <a:cubicBezTo>
                  <a:pt x="0" y="19607"/>
                  <a:pt x="19607" y="0"/>
                  <a:pt x="43758" y="0"/>
                </a:cubicBezTo>
                <a:close/>
              </a:path>
            </a:pathLst>
          </a:custGeom>
          <a:solidFill>
            <a:srgbClr val="6F7D8C"/>
          </a:solidFill>
        </p:spPr>
      </p:sp>
      <p:sp>
        <p:nvSpPr>
          <p:cNvPr id="19" name="Text 17"/>
          <p:cNvSpPr/>
          <p:nvPr/>
        </p:nvSpPr>
        <p:spPr>
          <a:xfrm>
            <a:off x="798579" y="4430471"/>
            <a:ext cx="3610013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③ 支撑与数据层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98579" y="4736775"/>
            <a:ext cx="3610013" cy="5250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数据库模型、Schema DTO、消息推送、配置组件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3047" y="5715855"/>
            <a:ext cx="4189803" cy="2986466"/>
          </a:xfrm>
          <a:custGeom>
            <a:avLst/>
            <a:gdLst/>
            <a:ahLst/>
            <a:cxnLst/>
            <a:rect l="l" t="t" r="r" b="b"/>
            <a:pathLst>
              <a:path w="4189803" h="2986466">
                <a:moveTo>
                  <a:pt x="131285" y="0"/>
                </a:moveTo>
                <a:lnTo>
                  <a:pt x="4058518" y="0"/>
                </a:lnTo>
                <a:cubicBezTo>
                  <a:pt x="4131025" y="0"/>
                  <a:pt x="4189803" y="58778"/>
                  <a:pt x="4189803" y="131285"/>
                </a:cubicBezTo>
                <a:lnTo>
                  <a:pt x="4189803" y="2855181"/>
                </a:lnTo>
                <a:cubicBezTo>
                  <a:pt x="4189803" y="2927687"/>
                  <a:pt x="4131025" y="2986466"/>
                  <a:pt x="4058518" y="2986466"/>
                </a:cubicBezTo>
                <a:lnTo>
                  <a:pt x="131285" y="2986466"/>
                </a:lnTo>
                <a:cubicBezTo>
                  <a:pt x="58778" y="2986466"/>
                  <a:pt x="0" y="2927687"/>
                  <a:pt x="0" y="2855181"/>
                </a:cubicBezTo>
                <a:lnTo>
                  <a:pt x="0" y="131285"/>
                </a:lnTo>
                <a:cubicBezTo>
                  <a:pt x="0" y="58827"/>
                  <a:pt x="58827" y="0"/>
                  <a:pt x="131285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50896" y="5940113"/>
            <a:ext cx="218789" cy="218789"/>
          </a:xfrm>
          <a:custGeom>
            <a:avLst/>
            <a:gdLst/>
            <a:ahLst/>
            <a:cxnLst/>
            <a:rect l="l" t="t" r="r" b="b"/>
            <a:pathLst>
              <a:path w="218789" h="218789">
                <a:moveTo>
                  <a:pt x="54697" y="136743"/>
                </a:moveTo>
                <a:lnTo>
                  <a:pt x="10469" y="136743"/>
                </a:lnTo>
                <a:cubicBezTo>
                  <a:pt x="-171" y="136743"/>
                  <a:pt x="-6709" y="125163"/>
                  <a:pt x="-1239" y="116018"/>
                </a:cubicBezTo>
                <a:lnTo>
                  <a:pt x="21366" y="78328"/>
                </a:lnTo>
                <a:cubicBezTo>
                  <a:pt x="25084" y="72132"/>
                  <a:pt x="31750" y="68371"/>
                  <a:pt x="38972" y="68371"/>
                </a:cubicBezTo>
                <a:lnTo>
                  <a:pt x="79567" y="68371"/>
                </a:lnTo>
                <a:cubicBezTo>
                  <a:pt x="112086" y="13290"/>
                  <a:pt x="160587" y="10512"/>
                  <a:pt x="193021" y="15255"/>
                </a:cubicBezTo>
                <a:cubicBezTo>
                  <a:pt x="198491" y="16067"/>
                  <a:pt x="202764" y="20341"/>
                  <a:pt x="203533" y="25767"/>
                </a:cubicBezTo>
                <a:cubicBezTo>
                  <a:pt x="208277" y="58201"/>
                  <a:pt x="205499" y="106702"/>
                  <a:pt x="150417" y="139221"/>
                </a:cubicBezTo>
                <a:lnTo>
                  <a:pt x="150417" y="179817"/>
                </a:lnTo>
                <a:cubicBezTo>
                  <a:pt x="150417" y="187039"/>
                  <a:pt x="146657" y="193705"/>
                  <a:pt x="140461" y="197423"/>
                </a:cubicBezTo>
                <a:lnTo>
                  <a:pt x="102771" y="220028"/>
                </a:lnTo>
                <a:cubicBezTo>
                  <a:pt x="93669" y="225498"/>
                  <a:pt x="82046" y="218917"/>
                  <a:pt x="82046" y="208319"/>
                </a:cubicBezTo>
                <a:lnTo>
                  <a:pt x="82046" y="164092"/>
                </a:lnTo>
                <a:cubicBezTo>
                  <a:pt x="82046" y="149007"/>
                  <a:pt x="69782" y="136743"/>
                  <a:pt x="54697" y="136743"/>
                </a:cubicBezTo>
                <a:lnTo>
                  <a:pt x="54654" y="136743"/>
                </a:lnTo>
                <a:close/>
                <a:moveTo>
                  <a:pt x="170929" y="68371"/>
                </a:moveTo>
                <a:cubicBezTo>
                  <a:pt x="170929" y="57051"/>
                  <a:pt x="161738" y="47860"/>
                  <a:pt x="150417" y="47860"/>
                </a:cubicBezTo>
                <a:cubicBezTo>
                  <a:pt x="139097" y="47860"/>
                  <a:pt x="129906" y="57051"/>
                  <a:pt x="129906" y="68371"/>
                </a:cubicBezTo>
                <a:cubicBezTo>
                  <a:pt x="129906" y="79692"/>
                  <a:pt x="139097" y="88883"/>
                  <a:pt x="150417" y="88883"/>
                </a:cubicBezTo>
                <a:cubicBezTo>
                  <a:pt x="161738" y="88883"/>
                  <a:pt x="170929" y="79692"/>
                  <a:pt x="170929" y="68371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3" name="Text 21"/>
          <p:cNvSpPr/>
          <p:nvPr/>
        </p:nvSpPr>
        <p:spPr>
          <a:xfrm>
            <a:off x="1028307" y="5896355"/>
            <a:ext cx="1083004" cy="3063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可演进设计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23548" y="6333933"/>
            <a:ext cx="3916318" cy="5688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</a:t>
            </a: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仿真先行</a:t>
            </a: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到</a:t>
            </a: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实网替换</a:t>
            </a: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的工程路线，确保早期可验证性与后期可演进性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3548" y="7034057"/>
            <a:ext cx="3828802" cy="437577"/>
          </a:xfrm>
          <a:custGeom>
            <a:avLst/>
            <a:gdLst/>
            <a:ahLst/>
            <a:cxnLst/>
            <a:rect l="l" t="t" r="r" b="b"/>
            <a:pathLst>
              <a:path w="3828802" h="437577">
                <a:moveTo>
                  <a:pt x="87515" y="0"/>
                </a:moveTo>
                <a:lnTo>
                  <a:pt x="3741287" y="0"/>
                </a:lnTo>
                <a:cubicBezTo>
                  <a:pt x="3789620" y="0"/>
                  <a:pt x="3828802" y="39182"/>
                  <a:pt x="3828802" y="87515"/>
                </a:cubicBezTo>
                <a:lnTo>
                  <a:pt x="3828802" y="350062"/>
                </a:lnTo>
                <a:cubicBezTo>
                  <a:pt x="3828802" y="398395"/>
                  <a:pt x="3789620" y="437577"/>
                  <a:pt x="3741287" y="437577"/>
                </a:cubicBezTo>
                <a:lnTo>
                  <a:pt x="87515" y="437577"/>
                </a:lnTo>
                <a:cubicBezTo>
                  <a:pt x="39182" y="437577"/>
                  <a:pt x="0" y="398395"/>
                  <a:pt x="0" y="350062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711063" y="7209087"/>
            <a:ext cx="87515" cy="87515"/>
          </a:xfrm>
          <a:custGeom>
            <a:avLst/>
            <a:gdLst/>
            <a:ahLst/>
            <a:cxnLst/>
            <a:rect l="l" t="t" r="r" b="b"/>
            <a:pathLst>
              <a:path w="87515" h="87515">
                <a:moveTo>
                  <a:pt x="43758" y="0"/>
                </a:moveTo>
                <a:lnTo>
                  <a:pt x="43758" y="0"/>
                </a:lnTo>
                <a:cubicBezTo>
                  <a:pt x="67908" y="0"/>
                  <a:pt x="87515" y="19607"/>
                  <a:pt x="87515" y="43758"/>
                </a:cubicBezTo>
                <a:lnTo>
                  <a:pt x="87515" y="43758"/>
                </a:lnTo>
                <a:cubicBezTo>
                  <a:pt x="87515" y="67908"/>
                  <a:pt x="67908" y="87515"/>
                  <a:pt x="43758" y="87515"/>
                </a:cubicBezTo>
                <a:lnTo>
                  <a:pt x="43758" y="87515"/>
                </a:lnTo>
                <a:cubicBezTo>
                  <a:pt x="19607" y="87515"/>
                  <a:pt x="0" y="67908"/>
                  <a:pt x="0" y="43758"/>
                </a:cubicBezTo>
                <a:lnTo>
                  <a:pt x="0" y="43758"/>
                </a:lnTo>
                <a:cubicBezTo>
                  <a:pt x="0" y="19607"/>
                  <a:pt x="19607" y="0"/>
                  <a:pt x="43758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7" name="Text 25"/>
          <p:cNvSpPr/>
          <p:nvPr/>
        </p:nvSpPr>
        <p:spPr>
          <a:xfrm>
            <a:off x="886094" y="7121572"/>
            <a:ext cx="2975526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数据接入层抽象，统一数据模型与API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3548" y="7559149"/>
            <a:ext cx="3828802" cy="437577"/>
          </a:xfrm>
          <a:custGeom>
            <a:avLst/>
            <a:gdLst/>
            <a:ahLst/>
            <a:cxnLst/>
            <a:rect l="l" t="t" r="r" b="b"/>
            <a:pathLst>
              <a:path w="3828802" h="437577">
                <a:moveTo>
                  <a:pt x="87515" y="0"/>
                </a:moveTo>
                <a:lnTo>
                  <a:pt x="3741287" y="0"/>
                </a:lnTo>
                <a:cubicBezTo>
                  <a:pt x="3789620" y="0"/>
                  <a:pt x="3828802" y="39182"/>
                  <a:pt x="3828802" y="87515"/>
                </a:cubicBezTo>
                <a:lnTo>
                  <a:pt x="3828802" y="350062"/>
                </a:lnTo>
                <a:cubicBezTo>
                  <a:pt x="3828802" y="398395"/>
                  <a:pt x="3789620" y="437577"/>
                  <a:pt x="3741287" y="437577"/>
                </a:cubicBezTo>
                <a:lnTo>
                  <a:pt x="87515" y="437577"/>
                </a:lnTo>
                <a:cubicBezTo>
                  <a:pt x="39182" y="437577"/>
                  <a:pt x="0" y="398395"/>
                  <a:pt x="0" y="350062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</p:spPr>
      </p:sp>
      <p:sp>
        <p:nvSpPr>
          <p:cNvPr id="29" name="Shape 27"/>
          <p:cNvSpPr/>
          <p:nvPr/>
        </p:nvSpPr>
        <p:spPr>
          <a:xfrm>
            <a:off x="711063" y="7734180"/>
            <a:ext cx="87515" cy="87515"/>
          </a:xfrm>
          <a:custGeom>
            <a:avLst/>
            <a:gdLst/>
            <a:ahLst/>
            <a:cxnLst/>
            <a:rect l="l" t="t" r="r" b="b"/>
            <a:pathLst>
              <a:path w="87515" h="87515">
                <a:moveTo>
                  <a:pt x="43758" y="0"/>
                </a:moveTo>
                <a:lnTo>
                  <a:pt x="43758" y="0"/>
                </a:lnTo>
                <a:cubicBezTo>
                  <a:pt x="67908" y="0"/>
                  <a:pt x="87515" y="19607"/>
                  <a:pt x="87515" y="43758"/>
                </a:cubicBezTo>
                <a:lnTo>
                  <a:pt x="87515" y="43758"/>
                </a:lnTo>
                <a:cubicBezTo>
                  <a:pt x="87515" y="67908"/>
                  <a:pt x="67908" y="87515"/>
                  <a:pt x="43758" y="87515"/>
                </a:cubicBezTo>
                <a:lnTo>
                  <a:pt x="43758" y="87515"/>
                </a:lnTo>
                <a:cubicBezTo>
                  <a:pt x="19607" y="87515"/>
                  <a:pt x="0" y="67908"/>
                  <a:pt x="0" y="43758"/>
                </a:cubicBezTo>
                <a:lnTo>
                  <a:pt x="0" y="43758"/>
                </a:lnTo>
                <a:cubicBezTo>
                  <a:pt x="0" y="19607"/>
                  <a:pt x="19607" y="0"/>
                  <a:pt x="43758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0" name="Text 28"/>
          <p:cNvSpPr/>
          <p:nvPr/>
        </p:nvSpPr>
        <p:spPr>
          <a:xfrm>
            <a:off x="886094" y="7646665"/>
            <a:ext cx="2712980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保持可拓展结构，支持容器化部署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3548" y="8084242"/>
            <a:ext cx="3828802" cy="437577"/>
          </a:xfrm>
          <a:custGeom>
            <a:avLst/>
            <a:gdLst/>
            <a:ahLst/>
            <a:cxnLst/>
            <a:rect l="l" t="t" r="r" b="b"/>
            <a:pathLst>
              <a:path w="3828802" h="437577">
                <a:moveTo>
                  <a:pt x="87515" y="0"/>
                </a:moveTo>
                <a:lnTo>
                  <a:pt x="3741287" y="0"/>
                </a:lnTo>
                <a:cubicBezTo>
                  <a:pt x="3789620" y="0"/>
                  <a:pt x="3828802" y="39182"/>
                  <a:pt x="3828802" y="87515"/>
                </a:cubicBezTo>
                <a:lnTo>
                  <a:pt x="3828802" y="350062"/>
                </a:lnTo>
                <a:cubicBezTo>
                  <a:pt x="3828802" y="398395"/>
                  <a:pt x="3789620" y="437577"/>
                  <a:pt x="3741287" y="437577"/>
                </a:cubicBezTo>
                <a:lnTo>
                  <a:pt x="87515" y="437577"/>
                </a:lnTo>
                <a:cubicBezTo>
                  <a:pt x="39182" y="437577"/>
                  <a:pt x="0" y="398395"/>
                  <a:pt x="0" y="350062"/>
                </a:cubicBezTo>
                <a:lnTo>
                  <a:pt x="0" y="87515"/>
                </a:lnTo>
                <a:cubicBezTo>
                  <a:pt x="0" y="39214"/>
                  <a:pt x="39214" y="0"/>
                  <a:pt x="87515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</p:spPr>
      </p:sp>
      <p:sp>
        <p:nvSpPr>
          <p:cNvPr id="32" name="Shape 30"/>
          <p:cNvSpPr/>
          <p:nvPr/>
        </p:nvSpPr>
        <p:spPr>
          <a:xfrm>
            <a:off x="711063" y="8259273"/>
            <a:ext cx="87515" cy="87515"/>
          </a:xfrm>
          <a:custGeom>
            <a:avLst/>
            <a:gdLst/>
            <a:ahLst/>
            <a:cxnLst/>
            <a:rect l="l" t="t" r="r" b="b"/>
            <a:pathLst>
              <a:path w="87515" h="87515">
                <a:moveTo>
                  <a:pt x="43758" y="0"/>
                </a:moveTo>
                <a:lnTo>
                  <a:pt x="43758" y="0"/>
                </a:lnTo>
                <a:cubicBezTo>
                  <a:pt x="67908" y="0"/>
                  <a:pt x="87515" y="19607"/>
                  <a:pt x="87515" y="43758"/>
                </a:cubicBezTo>
                <a:lnTo>
                  <a:pt x="87515" y="43758"/>
                </a:lnTo>
                <a:cubicBezTo>
                  <a:pt x="87515" y="67908"/>
                  <a:pt x="67908" y="87515"/>
                  <a:pt x="43758" y="87515"/>
                </a:cubicBezTo>
                <a:lnTo>
                  <a:pt x="43758" y="87515"/>
                </a:lnTo>
                <a:cubicBezTo>
                  <a:pt x="19607" y="87515"/>
                  <a:pt x="0" y="67908"/>
                  <a:pt x="0" y="43758"/>
                </a:cubicBezTo>
                <a:lnTo>
                  <a:pt x="0" y="43758"/>
                </a:lnTo>
                <a:cubicBezTo>
                  <a:pt x="0" y="19607"/>
                  <a:pt x="19607" y="0"/>
                  <a:pt x="43758" y="0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3" name="Text 31"/>
          <p:cNvSpPr/>
          <p:nvPr/>
        </p:nvSpPr>
        <p:spPr>
          <a:xfrm>
            <a:off x="886094" y="8171758"/>
            <a:ext cx="3117739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预留算法插件接口，支持WLS/EKF升级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906645" y="655955"/>
            <a:ext cx="10906760" cy="7760335"/>
          </a:xfrm>
          <a:custGeom>
            <a:avLst/>
            <a:gdLst/>
            <a:ahLst/>
            <a:cxnLst/>
            <a:rect l="l" t="t" r="r" b="b"/>
            <a:pathLst>
              <a:path w="10906616" h="7252845">
                <a:moveTo>
                  <a:pt x="131276" y="0"/>
                </a:moveTo>
                <a:lnTo>
                  <a:pt x="10775340" y="0"/>
                </a:lnTo>
                <a:cubicBezTo>
                  <a:pt x="10847842" y="0"/>
                  <a:pt x="10906616" y="58774"/>
                  <a:pt x="10906616" y="131276"/>
                </a:cubicBezTo>
                <a:lnTo>
                  <a:pt x="10906616" y="7121569"/>
                </a:lnTo>
                <a:cubicBezTo>
                  <a:pt x="10906616" y="7194071"/>
                  <a:pt x="10847842" y="7252845"/>
                  <a:pt x="10775340" y="7252845"/>
                </a:cubicBezTo>
                <a:lnTo>
                  <a:pt x="131276" y="7252845"/>
                </a:lnTo>
                <a:cubicBezTo>
                  <a:pt x="58774" y="7252845"/>
                  <a:pt x="0" y="7194071"/>
                  <a:pt x="0" y="7121569"/>
                </a:cubicBezTo>
                <a:lnTo>
                  <a:pt x="0" y="131276"/>
                </a:lnTo>
                <a:cubicBezTo>
                  <a:pt x="0" y="58774"/>
                  <a:pt x="58774" y="0"/>
                  <a:pt x="131276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5114186" y="879984"/>
            <a:ext cx="218789" cy="218789"/>
          </a:xfrm>
          <a:custGeom>
            <a:avLst/>
            <a:gdLst/>
            <a:ahLst/>
            <a:cxnLst/>
            <a:rect l="l" t="t" r="r" b="b"/>
            <a:pathLst>
              <a:path w="218789" h="218789">
                <a:moveTo>
                  <a:pt x="82046" y="27349"/>
                </a:moveTo>
                <a:cubicBezTo>
                  <a:pt x="82046" y="19785"/>
                  <a:pt x="88156" y="13674"/>
                  <a:pt x="95720" y="13674"/>
                </a:cubicBezTo>
                <a:lnTo>
                  <a:pt x="123069" y="13674"/>
                </a:lnTo>
                <a:cubicBezTo>
                  <a:pt x="130632" y="13674"/>
                  <a:pt x="136743" y="19785"/>
                  <a:pt x="136743" y="27349"/>
                </a:cubicBezTo>
                <a:lnTo>
                  <a:pt x="136743" y="54697"/>
                </a:lnTo>
                <a:cubicBezTo>
                  <a:pt x="136743" y="62261"/>
                  <a:pt x="130632" y="68371"/>
                  <a:pt x="123069" y="68371"/>
                </a:cubicBezTo>
                <a:lnTo>
                  <a:pt x="119650" y="68371"/>
                </a:lnTo>
                <a:lnTo>
                  <a:pt x="119650" y="95720"/>
                </a:lnTo>
                <a:lnTo>
                  <a:pt x="170929" y="95720"/>
                </a:lnTo>
                <a:cubicBezTo>
                  <a:pt x="187936" y="95720"/>
                  <a:pt x="201696" y="109480"/>
                  <a:pt x="201696" y="126487"/>
                </a:cubicBezTo>
                <a:lnTo>
                  <a:pt x="201696" y="150417"/>
                </a:lnTo>
                <a:lnTo>
                  <a:pt x="205114" y="150417"/>
                </a:lnTo>
                <a:cubicBezTo>
                  <a:pt x="212678" y="150417"/>
                  <a:pt x="218789" y="156528"/>
                  <a:pt x="218789" y="164092"/>
                </a:cubicBezTo>
                <a:lnTo>
                  <a:pt x="218789" y="191440"/>
                </a:lnTo>
                <a:cubicBezTo>
                  <a:pt x="218789" y="199004"/>
                  <a:pt x="212678" y="205114"/>
                  <a:pt x="205114" y="205114"/>
                </a:cubicBezTo>
                <a:lnTo>
                  <a:pt x="177766" y="205114"/>
                </a:lnTo>
                <a:cubicBezTo>
                  <a:pt x="170202" y="205114"/>
                  <a:pt x="164092" y="199004"/>
                  <a:pt x="164092" y="191440"/>
                </a:cubicBezTo>
                <a:lnTo>
                  <a:pt x="164092" y="164092"/>
                </a:lnTo>
                <a:cubicBezTo>
                  <a:pt x="164092" y="156528"/>
                  <a:pt x="170202" y="150417"/>
                  <a:pt x="177766" y="150417"/>
                </a:cubicBezTo>
                <a:lnTo>
                  <a:pt x="181184" y="150417"/>
                </a:lnTo>
                <a:lnTo>
                  <a:pt x="181184" y="126487"/>
                </a:lnTo>
                <a:cubicBezTo>
                  <a:pt x="181184" y="120804"/>
                  <a:pt x="176612" y="116231"/>
                  <a:pt x="170929" y="116231"/>
                </a:cubicBezTo>
                <a:lnTo>
                  <a:pt x="119650" y="116231"/>
                </a:lnTo>
                <a:lnTo>
                  <a:pt x="119650" y="150417"/>
                </a:lnTo>
                <a:lnTo>
                  <a:pt x="123069" y="150417"/>
                </a:lnTo>
                <a:cubicBezTo>
                  <a:pt x="130632" y="150417"/>
                  <a:pt x="136743" y="156528"/>
                  <a:pt x="136743" y="164092"/>
                </a:cubicBezTo>
                <a:lnTo>
                  <a:pt x="136743" y="191440"/>
                </a:lnTo>
                <a:cubicBezTo>
                  <a:pt x="136743" y="199004"/>
                  <a:pt x="130632" y="205114"/>
                  <a:pt x="123069" y="205114"/>
                </a:cubicBezTo>
                <a:lnTo>
                  <a:pt x="95720" y="205114"/>
                </a:lnTo>
                <a:cubicBezTo>
                  <a:pt x="88156" y="205114"/>
                  <a:pt x="82046" y="199004"/>
                  <a:pt x="82046" y="191440"/>
                </a:cubicBezTo>
                <a:lnTo>
                  <a:pt x="82046" y="164092"/>
                </a:lnTo>
                <a:cubicBezTo>
                  <a:pt x="82046" y="156528"/>
                  <a:pt x="88156" y="150417"/>
                  <a:pt x="95720" y="150417"/>
                </a:cubicBezTo>
                <a:lnTo>
                  <a:pt x="99139" y="150417"/>
                </a:lnTo>
                <a:lnTo>
                  <a:pt x="99139" y="116231"/>
                </a:lnTo>
                <a:lnTo>
                  <a:pt x="47860" y="116231"/>
                </a:lnTo>
                <a:cubicBezTo>
                  <a:pt x="42177" y="116231"/>
                  <a:pt x="37604" y="120804"/>
                  <a:pt x="37604" y="126487"/>
                </a:cubicBezTo>
                <a:lnTo>
                  <a:pt x="37604" y="150417"/>
                </a:lnTo>
                <a:lnTo>
                  <a:pt x="41023" y="150417"/>
                </a:lnTo>
                <a:cubicBezTo>
                  <a:pt x="48586" y="150417"/>
                  <a:pt x="54697" y="156528"/>
                  <a:pt x="54697" y="164092"/>
                </a:cubicBezTo>
                <a:lnTo>
                  <a:pt x="54697" y="191440"/>
                </a:lnTo>
                <a:cubicBezTo>
                  <a:pt x="54697" y="199004"/>
                  <a:pt x="48586" y="205114"/>
                  <a:pt x="41023" y="205114"/>
                </a:cubicBezTo>
                <a:lnTo>
                  <a:pt x="13674" y="205114"/>
                </a:lnTo>
                <a:cubicBezTo>
                  <a:pt x="6111" y="205114"/>
                  <a:pt x="0" y="199004"/>
                  <a:pt x="0" y="191440"/>
                </a:cubicBezTo>
                <a:lnTo>
                  <a:pt x="0" y="164092"/>
                </a:lnTo>
                <a:cubicBezTo>
                  <a:pt x="0" y="156528"/>
                  <a:pt x="6111" y="150417"/>
                  <a:pt x="13674" y="150417"/>
                </a:cubicBezTo>
                <a:lnTo>
                  <a:pt x="17093" y="150417"/>
                </a:lnTo>
                <a:lnTo>
                  <a:pt x="17093" y="126487"/>
                </a:lnTo>
                <a:cubicBezTo>
                  <a:pt x="17093" y="109480"/>
                  <a:pt x="30853" y="95720"/>
                  <a:pt x="47860" y="95720"/>
                </a:cubicBezTo>
                <a:lnTo>
                  <a:pt x="99139" y="95720"/>
                </a:lnTo>
                <a:lnTo>
                  <a:pt x="99139" y="68371"/>
                </a:lnTo>
                <a:lnTo>
                  <a:pt x="95720" y="68371"/>
                </a:lnTo>
                <a:cubicBezTo>
                  <a:pt x="88156" y="68371"/>
                  <a:pt x="82046" y="62261"/>
                  <a:pt x="82046" y="54697"/>
                </a:cubicBezTo>
                <a:lnTo>
                  <a:pt x="82046" y="27349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6" name="Text 34"/>
          <p:cNvSpPr/>
          <p:nvPr/>
        </p:nvSpPr>
        <p:spPr>
          <a:xfrm>
            <a:off x="5360323" y="836226"/>
            <a:ext cx="10381524" cy="3063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业务应用层七大核心模块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042142" y="1246831"/>
            <a:ext cx="5196231" cy="1619036"/>
          </a:xfrm>
          <a:custGeom>
            <a:avLst/>
            <a:gdLst/>
            <a:ahLst/>
            <a:cxnLst/>
            <a:rect l="l" t="t" r="r" b="b"/>
            <a:pathLst>
              <a:path w="5196231" h="1619036">
                <a:moveTo>
                  <a:pt x="87509" y="0"/>
                </a:moveTo>
                <a:lnTo>
                  <a:pt x="5108723" y="0"/>
                </a:lnTo>
                <a:cubicBezTo>
                  <a:pt x="5157052" y="0"/>
                  <a:pt x="5196231" y="39179"/>
                  <a:pt x="5196231" y="87509"/>
                </a:cubicBezTo>
                <a:lnTo>
                  <a:pt x="5196231" y="1531527"/>
                </a:lnTo>
                <a:cubicBezTo>
                  <a:pt x="5196231" y="1579857"/>
                  <a:pt x="5157052" y="1619036"/>
                  <a:pt x="5108723" y="1619036"/>
                </a:cubicBezTo>
                <a:lnTo>
                  <a:pt x="87509" y="1619036"/>
                </a:lnTo>
                <a:cubicBezTo>
                  <a:pt x="39179" y="1619036"/>
                  <a:pt x="0" y="1579857"/>
                  <a:pt x="0" y="1531527"/>
                </a:cubicBezTo>
                <a:lnTo>
                  <a:pt x="0" y="87509"/>
                </a:lnTo>
                <a:cubicBezTo>
                  <a:pt x="0" y="39211"/>
                  <a:pt x="39211" y="0"/>
                  <a:pt x="87509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 w="12700">
            <a:solidFill>
              <a:srgbClr val="D8A25D">
                <a:alpha val="30196"/>
              </a:srgbClr>
            </a:solidFill>
            <a:prstDash val="solid"/>
          </a:ln>
        </p:spPr>
        <p:txBody>
          <a:bodyPr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5189824" y="1427331"/>
            <a:ext cx="196910" cy="175031"/>
          </a:xfrm>
          <a:custGeom>
            <a:avLst/>
            <a:gdLst/>
            <a:ahLst/>
            <a:cxnLst/>
            <a:rect l="l" t="t" r="r" b="b"/>
            <a:pathLst>
              <a:path w="196910" h="175031">
                <a:moveTo>
                  <a:pt x="76576" y="84781"/>
                </a:moveTo>
                <a:cubicBezTo>
                  <a:pt x="99217" y="84781"/>
                  <a:pt x="117599" y="66399"/>
                  <a:pt x="117599" y="43758"/>
                </a:cubicBezTo>
                <a:cubicBezTo>
                  <a:pt x="117599" y="21117"/>
                  <a:pt x="99217" y="2735"/>
                  <a:pt x="76576" y="2735"/>
                </a:cubicBezTo>
                <a:cubicBezTo>
                  <a:pt x="53935" y="2735"/>
                  <a:pt x="35553" y="21117"/>
                  <a:pt x="35553" y="43758"/>
                </a:cubicBezTo>
                <a:cubicBezTo>
                  <a:pt x="35553" y="66399"/>
                  <a:pt x="53935" y="84781"/>
                  <a:pt x="76576" y="84781"/>
                </a:cubicBezTo>
                <a:close/>
                <a:moveTo>
                  <a:pt x="66423" y="103925"/>
                </a:moveTo>
                <a:cubicBezTo>
                  <a:pt x="32750" y="103925"/>
                  <a:pt x="5470" y="131205"/>
                  <a:pt x="5470" y="164878"/>
                </a:cubicBezTo>
                <a:cubicBezTo>
                  <a:pt x="5470" y="170484"/>
                  <a:pt x="10016" y="175031"/>
                  <a:pt x="15623" y="175031"/>
                </a:cubicBezTo>
                <a:lnTo>
                  <a:pt x="101600" y="175031"/>
                </a:lnTo>
                <a:cubicBezTo>
                  <a:pt x="89225" y="160468"/>
                  <a:pt x="82046" y="141700"/>
                  <a:pt x="82046" y="121838"/>
                </a:cubicBezTo>
                <a:lnTo>
                  <a:pt x="82046" y="111206"/>
                </a:lnTo>
                <a:cubicBezTo>
                  <a:pt x="82046" y="108711"/>
                  <a:pt x="82388" y="106249"/>
                  <a:pt x="83037" y="103925"/>
                </a:cubicBezTo>
                <a:lnTo>
                  <a:pt x="66423" y="103925"/>
                </a:lnTo>
                <a:close/>
                <a:moveTo>
                  <a:pt x="152229" y="166997"/>
                </a:moveTo>
                <a:lnTo>
                  <a:pt x="147682" y="169151"/>
                </a:lnTo>
                <a:lnTo>
                  <a:pt x="147682" y="104848"/>
                </a:lnTo>
                <a:lnTo>
                  <a:pt x="180501" y="115787"/>
                </a:lnTo>
                <a:lnTo>
                  <a:pt x="180501" y="122487"/>
                </a:lnTo>
                <a:cubicBezTo>
                  <a:pt x="180501" y="141563"/>
                  <a:pt x="169493" y="158895"/>
                  <a:pt x="152229" y="167031"/>
                </a:cubicBezTo>
                <a:close/>
                <a:moveTo>
                  <a:pt x="144230" y="88712"/>
                </a:moveTo>
                <a:lnTo>
                  <a:pt x="105942" y="101463"/>
                </a:lnTo>
                <a:cubicBezTo>
                  <a:pt x="101463" y="102967"/>
                  <a:pt x="98455" y="107138"/>
                  <a:pt x="98455" y="111856"/>
                </a:cubicBezTo>
                <a:lnTo>
                  <a:pt x="98455" y="122487"/>
                </a:lnTo>
                <a:cubicBezTo>
                  <a:pt x="98455" y="147922"/>
                  <a:pt x="113155" y="171065"/>
                  <a:pt x="136128" y="181868"/>
                </a:cubicBezTo>
                <a:lnTo>
                  <a:pt x="142452" y="184842"/>
                </a:lnTo>
                <a:cubicBezTo>
                  <a:pt x="144093" y="185594"/>
                  <a:pt x="145871" y="186005"/>
                  <a:pt x="147648" y="186005"/>
                </a:cubicBezTo>
                <a:cubicBezTo>
                  <a:pt x="149426" y="186005"/>
                  <a:pt x="151238" y="185594"/>
                  <a:pt x="152844" y="184842"/>
                </a:cubicBezTo>
                <a:lnTo>
                  <a:pt x="159169" y="181868"/>
                </a:lnTo>
                <a:cubicBezTo>
                  <a:pt x="182210" y="171031"/>
                  <a:pt x="196910" y="147887"/>
                  <a:pt x="196910" y="122453"/>
                </a:cubicBezTo>
                <a:lnTo>
                  <a:pt x="196910" y="111822"/>
                </a:lnTo>
                <a:cubicBezTo>
                  <a:pt x="196910" y="107104"/>
                  <a:pt x="193901" y="102933"/>
                  <a:pt x="189423" y="101429"/>
                </a:cubicBezTo>
                <a:lnTo>
                  <a:pt x="151135" y="88678"/>
                </a:lnTo>
                <a:cubicBezTo>
                  <a:pt x="148879" y="87926"/>
                  <a:pt x="146452" y="87926"/>
                  <a:pt x="144230" y="88678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39" name="Text 37"/>
          <p:cNvSpPr/>
          <p:nvPr/>
        </p:nvSpPr>
        <p:spPr>
          <a:xfrm>
            <a:off x="5485189" y="1383574"/>
            <a:ext cx="1312732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用户与权限管理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200475" y="2115270"/>
            <a:ext cx="5010261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用户登录认证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角色管理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访问控制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0381783" y="1246831"/>
            <a:ext cx="5196231" cy="1619036"/>
          </a:xfrm>
          <a:custGeom>
            <a:avLst/>
            <a:gdLst/>
            <a:ahLst/>
            <a:cxnLst/>
            <a:rect l="l" t="t" r="r" b="b"/>
            <a:pathLst>
              <a:path w="5196231" h="1619036">
                <a:moveTo>
                  <a:pt x="87509" y="0"/>
                </a:moveTo>
                <a:lnTo>
                  <a:pt x="5108723" y="0"/>
                </a:lnTo>
                <a:cubicBezTo>
                  <a:pt x="5157052" y="0"/>
                  <a:pt x="5196231" y="39179"/>
                  <a:pt x="5196231" y="87509"/>
                </a:cubicBezTo>
                <a:lnTo>
                  <a:pt x="5196231" y="1531527"/>
                </a:lnTo>
                <a:cubicBezTo>
                  <a:pt x="5196231" y="1579857"/>
                  <a:pt x="5157052" y="1619036"/>
                  <a:pt x="5108723" y="1619036"/>
                </a:cubicBezTo>
                <a:lnTo>
                  <a:pt x="87509" y="1619036"/>
                </a:lnTo>
                <a:cubicBezTo>
                  <a:pt x="39179" y="1619036"/>
                  <a:pt x="0" y="1579857"/>
                  <a:pt x="0" y="1531527"/>
                </a:cubicBezTo>
                <a:lnTo>
                  <a:pt x="0" y="87509"/>
                </a:lnTo>
                <a:cubicBezTo>
                  <a:pt x="0" y="39211"/>
                  <a:pt x="39211" y="0"/>
                  <a:pt x="87509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 w="12700">
            <a:solidFill>
              <a:srgbClr val="D8A25D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10529465" y="1427331"/>
            <a:ext cx="196910" cy="175031"/>
          </a:xfrm>
          <a:custGeom>
            <a:avLst/>
            <a:gdLst/>
            <a:ahLst/>
            <a:cxnLst/>
            <a:rect l="l" t="t" r="r" b="b"/>
            <a:pathLst>
              <a:path w="196910" h="175031">
                <a:moveTo>
                  <a:pt x="84781" y="30083"/>
                </a:moveTo>
                <a:lnTo>
                  <a:pt x="112129" y="30083"/>
                </a:lnTo>
                <a:lnTo>
                  <a:pt x="112129" y="46493"/>
                </a:lnTo>
                <a:lnTo>
                  <a:pt x="84781" y="46493"/>
                </a:lnTo>
                <a:lnTo>
                  <a:pt x="84781" y="30083"/>
                </a:lnTo>
                <a:close/>
                <a:moveTo>
                  <a:pt x="82046" y="10939"/>
                </a:moveTo>
                <a:cubicBezTo>
                  <a:pt x="72987" y="10939"/>
                  <a:pt x="65637" y="18289"/>
                  <a:pt x="65637" y="27349"/>
                </a:cubicBezTo>
                <a:lnTo>
                  <a:pt x="65637" y="49227"/>
                </a:lnTo>
                <a:cubicBezTo>
                  <a:pt x="65637" y="58287"/>
                  <a:pt x="72987" y="65637"/>
                  <a:pt x="82046" y="65637"/>
                </a:cubicBezTo>
                <a:lnTo>
                  <a:pt x="87515" y="65637"/>
                </a:lnTo>
                <a:lnTo>
                  <a:pt x="87515" y="76576"/>
                </a:lnTo>
                <a:lnTo>
                  <a:pt x="10939" y="76576"/>
                </a:lnTo>
                <a:cubicBezTo>
                  <a:pt x="4889" y="76576"/>
                  <a:pt x="0" y="81465"/>
                  <a:pt x="0" y="87515"/>
                </a:cubicBezTo>
                <a:cubicBezTo>
                  <a:pt x="0" y="93566"/>
                  <a:pt x="4889" y="98455"/>
                  <a:pt x="10939" y="98455"/>
                </a:cubicBezTo>
                <a:lnTo>
                  <a:pt x="43758" y="98455"/>
                </a:lnTo>
                <a:lnTo>
                  <a:pt x="43758" y="109394"/>
                </a:lnTo>
                <a:lnTo>
                  <a:pt x="38288" y="109394"/>
                </a:lnTo>
                <a:cubicBezTo>
                  <a:pt x="29229" y="109394"/>
                  <a:pt x="21879" y="116744"/>
                  <a:pt x="21879" y="125803"/>
                </a:cubicBezTo>
                <a:lnTo>
                  <a:pt x="21879" y="147682"/>
                </a:lnTo>
                <a:cubicBezTo>
                  <a:pt x="21879" y="156742"/>
                  <a:pt x="29229" y="164092"/>
                  <a:pt x="38288" y="164092"/>
                </a:cubicBezTo>
                <a:lnTo>
                  <a:pt x="71106" y="164092"/>
                </a:lnTo>
                <a:cubicBezTo>
                  <a:pt x="80166" y="164092"/>
                  <a:pt x="87515" y="156742"/>
                  <a:pt x="87515" y="147682"/>
                </a:cubicBezTo>
                <a:lnTo>
                  <a:pt x="87515" y="125803"/>
                </a:lnTo>
                <a:cubicBezTo>
                  <a:pt x="87515" y="116744"/>
                  <a:pt x="80166" y="109394"/>
                  <a:pt x="71106" y="109394"/>
                </a:cubicBezTo>
                <a:lnTo>
                  <a:pt x="65637" y="109394"/>
                </a:lnTo>
                <a:lnTo>
                  <a:pt x="65637" y="98455"/>
                </a:lnTo>
                <a:lnTo>
                  <a:pt x="131273" y="98455"/>
                </a:lnTo>
                <a:lnTo>
                  <a:pt x="131273" y="109394"/>
                </a:lnTo>
                <a:lnTo>
                  <a:pt x="125803" y="109394"/>
                </a:lnTo>
                <a:cubicBezTo>
                  <a:pt x="116744" y="109394"/>
                  <a:pt x="109394" y="116744"/>
                  <a:pt x="109394" y="125803"/>
                </a:cubicBezTo>
                <a:lnTo>
                  <a:pt x="109394" y="147682"/>
                </a:lnTo>
                <a:cubicBezTo>
                  <a:pt x="109394" y="156742"/>
                  <a:pt x="116744" y="164092"/>
                  <a:pt x="125803" y="164092"/>
                </a:cubicBezTo>
                <a:lnTo>
                  <a:pt x="158622" y="164092"/>
                </a:lnTo>
                <a:cubicBezTo>
                  <a:pt x="167681" y="164092"/>
                  <a:pt x="175031" y="156742"/>
                  <a:pt x="175031" y="147682"/>
                </a:cubicBezTo>
                <a:lnTo>
                  <a:pt x="175031" y="125803"/>
                </a:lnTo>
                <a:cubicBezTo>
                  <a:pt x="175031" y="116744"/>
                  <a:pt x="167681" y="109394"/>
                  <a:pt x="158622" y="109394"/>
                </a:cubicBezTo>
                <a:lnTo>
                  <a:pt x="153152" y="109394"/>
                </a:lnTo>
                <a:lnTo>
                  <a:pt x="153152" y="98455"/>
                </a:lnTo>
                <a:lnTo>
                  <a:pt x="185970" y="98455"/>
                </a:lnTo>
                <a:cubicBezTo>
                  <a:pt x="192021" y="98455"/>
                  <a:pt x="196910" y="93566"/>
                  <a:pt x="196910" y="87515"/>
                </a:cubicBezTo>
                <a:cubicBezTo>
                  <a:pt x="196910" y="81465"/>
                  <a:pt x="192021" y="76576"/>
                  <a:pt x="185970" y="76576"/>
                </a:cubicBezTo>
                <a:lnTo>
                  <a:pt x="109394" y="76576"/>
                </a:lnTo>
                <a:lnTo>
                  <a:pt x="109394" y="65637"/>
                </a:lnTo>
                <a:lnTo>
                  <a:pt x="114864" y="65637"/>
                </a:lnTo>
                <a:cubicBezTo>
                  <a:pt x="123923" y="65637"/>
                  <a:pt x="131273" y="58287"/>
                  <a:pt x="131273" y="49227"/>
                </a:cubicBezTo>
                <a:lnTo>
                  <a:pt x="131273" y="27349"/>
                </a:lnTo>
                <a:cubicBezTo>
                  <a:pt x="131273" y="18289"/>
                  <a:pt x="123923" y="10939"/>
                  <a:pt x="114864" y="10939"/>
                </a:cubicBezTo>
                <a:lnTo>
                  <a:pt x="82046" y="10939"/>
                </a:lnTo>
                <a:close/>
                <a:moveTo>
                  <a:pt x="153152" y="128538"/>
                </a:moveTo>
                <a:lnTo>
                  <a:pt x="155887" y="128538"/>
                </a:lnTo>
                <a:lnTo>
                  <a:pt x="155887" y="144948"/>
                </a:lnTo>
                <a:lnTo>
                  <a:pt x="128538" y="144948"/>
                </a:lnTo>
                <a:lnTo>
                  <a:pt x="128538" y="128538"/>
                </a:lnTo>
                <a:lnTo>
                  <a:pt x="153152" y="128538"/>
                </a:lnTo>
                <a:close/>
                <a:moveTo>
                  <a:pt x="65637" y="128538"/>
                </a:moveTo>
                <a:lnTo>
                  <a:pt x="68371" y="128538"/>
                </a:lnTo>
                <a:lnTo>
                  <a:pt x="68371" y="144948"/>
                </a:lnTo>
                <a:lnTo>
                  <a:pt x="41023" y="144948"/>
                </a:lnTo>
                <a:lnTo>
                  <a:pt x="41023" y="128538"/>
                </a:lnTo>
                <a:lnTo>
                  <a:pt x="65637" y="128538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43" name="Text 41"/>
          <p:cNvSpPr/>
          <p:nvPr/>
        </p:nvSpPr>
        <p:spPr>
          <a:xfrm>
            <a:off x="10824830" y="1383574"/>
            <a:ext cx="1312732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设备与管网管理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540115" y="2100030"/>
            <a:ext cx="5010261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设备档案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状态管理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管网拓扑</a:t>
            </a:r>
            <a:endParaRPr lang="en-US" sz="2000" dirty="0"/>
          </a:p>
        </p:txBody>
      </p:sp>
      <p:sp>
        <p:nvSpPr>
          <p:cNvPr id="45" name="Shape 43"/>
          <p:cNvSpPr/>
          <p:nvPr/>
        </p:nvSpPr>
        <p:spPr>
          <a:xfrm>
            <a:off x="5042142" y="3002610"/>
            <a:ext cx="5196231" cy="1619036"/>
          </a:xfrm>
          <a:custGeom>
            <a:avLst/>
            <a:gdLst/>
            <a:ahLst/>
            <a:cxnLst/>
            <a:rect l="l" t="t" r="r" b="b"/>
            <a:pathLst>
              <a:path w="5196231" h="1619036">
                <a:moveTo>
                  <a:pt x="87509" y="0"/>
                </a:moveTo>
                <a:lnTo>
                  <a:pt x="5108723" y="0"/>
                </a:lnTo>
                <a:cubicBezTo>
                  <a:pt x="5157052" y="0"/>
                  <a:pt x="5196231" y="39179"/>
                  <a:pt x="5196231" y="87509"/>
                </a:cubicBezTo>
                <a:lnTo>
                  <a:pt x="5196231" y="1531527"/>
                </a:lnTo>
                <a:cubicBezTo>
                  <a:pt x="5196231" y="1579857"/>
                  <a:pt x="5157052" y="1619036"/>
                  <a:pt x="5108723" y="1619036"/>
                </a:cubicBezTo>
                <a:lnTo>
                  <a:pt x="87509" y="1619036"/>
                </a:lnTo>
                <a:cubicBezTo>
                  <a:pt x="39179" y="1619036"/>
                  <a:pt x="0" y="1579857"/>
                  <a:pt x="0" y="1531527"/>
                </a:cubicBezTo>
                <a:lnTo>
                  <a:pt x="0" y="87509"/>
                </a:lnTo>
                <a:cubicBezTo>
                  <a:pt x="0" y="39211"/>
                  <a:pt x="39211" y="0"/>
                  <a:pt x="87509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 w="12700">
            <a:solidFill>
              <a:srgbClr val="D8A25D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5200764" y="3183111"/>
            <a:ext cx="175031" cy="175031"/>
          </a:xfrm>
          <a:custGeom>
            <a:avLst/>
            <a:gdLst/>
            <a:ahLst/>
            <a:cxnLst/>
            <a:rect l="l" t="t" r="r" b="b"/>
            <a:pathLst>
              <a:path w="175031" h="175031">
                <a:moveTo>
                  <a:pt x="21879" y="21879"/>
                </a:moveTo>
                <a:cubicBezTo>
                  <a:pt x="21879" y="15828"/>
                  <a:pt x="16990" y="10939"/>
                  <a:pt x="10939" y="10939"/>
                </a:cubicBezTo>
                <a:cubicBezTo>
                  <a:pt x="4889" y="10939"/>
                  <a:pt x="0" y="15828"/>
                  <a:pt x="0" y="21879"/>
                </a:cubicBezTo>
                <a:lnTo>
                  <a:pt x="0" y="136743"/>
                </a:lnTo>
                <a:cubicBezTo>
                  <a:pt x="0" y="151853"/>
                  <a:pt x="12238" y="164092"/>
                  <a:pt x="27349" y="164092"/>
                </a:cubicBezTo>
                <a:lnTo>
                  <a:pt x="164092" y="164092"/>
                </a:lnTo>
                <a:cubicBezTo>
                  <a:pt x="170142" y="164092"/>
                  <a:pt x="175031" y="159203"/>
                  <a:pt x="175031" y="153152"/>
                </a:cubicBezTo>
                <a:cubicBezTo>
                  <a:pt x="175031" y="147101"/>
                  <a:pt x="170142" y="142213"/>
                  <a:pt x="164092" y="142213"/>
                </a:cubicBezTo>
                <a:lnTo>
                  <a:pt x="27349" y="142213"/>
                </a:lnTo>
                <a:cubicBezTo>
                  <a:pt x="24340" y="142213"/>
                  <a:pt x="21879" y="139751"/>
                  <a:pt x="21879" y="136743"/>
                </a:cubicBezTo>
                <a:lnTo>
                  <a:pt x="21879" y="21879"/>
                </a:lnTo>
                <a:close/>
                <a:moveTo>
                  <a:pt x="160878" y="51484"/>
                </a:moveTo>
                <a:cubicBezTo>
                  <a:pt x="165151" y="47210"/>
                  <a:pt x="165151" y="40271"/>
                  <a:pt x="160878" y="35998"/>
                </a:cubicBezTo>
                <a:cubicBezTo>
                  <a:pt x="156605" y="31724"/>
                  <a:pt x="149665" y="31724"/>
                  <a:pt x="145392" y="35998"/>
                </a:cubicBezTo>
                <a:lnTo>
                  <a:pt x="109394" y="72029"/>
                </a:lnTo>
                <a:lnTo>
                  <a:pt x="89772" y="52441"/>
                </a:lnTo>
                <a:cubicBezTo>
                  <a:pt x="85499" y="48168"/>
                  <a:pt x="78559" y="48168"/>
                  <a:pt x="74286" y="52441"/>
                </a:cubicBezTo>
                <a:lnTo>
                  <a:pt x="41467" y="85259"/>
                </a:lnTo>
                <a:cubicBezTo>
                  <a:pt x="37194" y="89532"/>
                  <a:pt x="37194" y="96472"/>
                  <a:pt x="41467" y="100745"/>
                </a:cubicBezTo>
                <a:cubicBezTo>
                  <a:pt x="45741" y="105019"/>
                  <a:pt x="52680" y="105019"/>
                  <a:pt x="56953" y="100745"/>
                </a:cubicBezTo>
                <a:lnTo>
                  <a:pt x="82046" y="75653"/>
                </a:lnTo>
                <a:lnTo>
                  <a:pt x="101668" y="95276"/>
                </a:lnTo>
                <a:cubicBezTo>
                  <a:pt x="105942" y="99549"/>
                  <a:pt x="112881" y="99549"/>
                  <a:pt x="117155" y="95276"/>
                </a:cubicBezTo>
                <a:lnTo>
                  <a:pt x="160912" y="51518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47" name="Text 45"/>
          <p:cNvSpPr/>
          <p:nvPr/>
        </p:nvSpPr>
        <p:spPr>
          <a:xfrm>
            <a:off x="5485189" y="3139353"/>
            <a:ext cx="962670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监测与仿真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199840" y="3860255"/>
            <a:ext cx="5010261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时序数据存储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管网模拟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实时推送</a:t>
            </a:r>
            <a:endParaRPr lang="en-US" sz="2000" dirty="0"/>
          </a:p>
        </p:txBody>
      </p:sp>
      <p:sp>
        <p:nvSpPr>
          <p:cNvPr id="49" name="Shape 47"/>
          <p:cNvSpPr/>
          <p:nvPr/>
        </p:nvSpPr>
        <p:spPr>
          <a:xfrm>
            <a:off x="10381783" y="3002610"/>
            <a:ext cx="5196231" cy="1619036"/>
          </a:xfrm>
          <a:custGeom>
            <a:avLst/>
            <a:gdLst/>
            <a:ahLst/>
            <a:cxnLst/>
            <a:rect l="l" t="t" r="r" b="b"/>
            <a:pathLst>
              <a:path w="5196231" h="1619036">
                <a:moveTo>
                  <a:pt x="87509" y="0"/>
                </a:moveTo>
                <a:lnTo>
                  <a:pt x="5108723" y="0"/>
                </a:lnTo>
                <a:cubicBezTo>
                  <a:pt x="5157052" y="0"/>
                  <a:pt x="5196231" y="39179"/>
                  <a:pt x="5196231" y="87509"/>
                </a:cubicBezTo>
                <a:lnTo>
                  <a:pt x="5196231" y="1531527"/>
                </a:lnTo>
                <a:cubicBezTo>
                  <a:pt x="5196231" y="1579857"/>
                  <a:pt x="5157052" y="1619036"/>
                  <a:pt x="5108723" y="1619036"/>
                </a:cubicBezTo>
                <a:lnTo>
                  <a:pt x="87509" y="1619036"/>
                </a:lnTo>
                <a:cubicBezTo>
                  <a:pt x="39179" y="1619036"/>
                  <a:pt x="0" y="1579857"/>
                  <a:pt x="0" y="1531527"/>
                </a:cubicBezTo>
                <a:lnTo>
                  <a:pt x="0" y="87509"/>
                </a:lnTo>
                <a:cubicBezTo>
                  <a:pt x="0" y="39211"/>
                  <a:pt x="39211" y="0"/>
                  <a:pt x="87509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 w="12700">
            <a:solidFill>
              <a:srgbClr val="D8A25D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10540404" y="3183111"/>
            <a:ext cx="175031" cy="175031"/>
          </a:xfrm>
          <a:custGeom>
            <a:avLst/>
            <a:gdLst/>
            <a:ahLst/>
            <a:cxnLst/>
            <a:rect l="l" t="t" r="r" b="b"/>
            <a:pathLst>
              <a:path w="175031" h="175031">
                <a:moveTo>
                  <a:pt x="87515" y="0"/>
                </a:moveTo>
                <a:cubicBezTo>
                  <a:pt x="92541" y="0"/>
                  <a:pt x="97156" y="2769"/>
                  <a:pt x="99549" y="7179"/>
                </a:cubicBezTo>
                <a:lnTo>
                  <a:pt x="173390" y="143922"/>
                </a:lnTo>
                <a:cubicBezTo>
                  <a:pt x="175680" y="148161"/>
                  <a:pt x="175578" y="153289"/>
                  <a:pt x="173117" y="157425"/>
                </a:cubicBezTo>
                <a:cubicBezTo>
                  <a:pt x="170655" y="161562"/>
                  <a:pt x="166177" y="164092"/>
                  <a:pt x="161357" y="164092"/>
                </a:cubicBezTo>
                <a:lnTo>
                  <a:pt x="13674" y="164092"/>
                </a:lnTo>
                <a:cubicBezTo>
                  <a:pt x="8854" y="164092"/>
                  <a:pt x="4410" y="161562"/>
                  <a:pt x="1914" y="157425"/>
                </a:cubicBezTo>
                <a:cubicBezTo>
                  <a:pt x="-581" y="153289"/>
                  <a:pt x="-650" y="148161"/>
                  <a:pt x="1641" y="143922"/>
                </a:cubicBezTo>
                <a:lnTo>
                  <a:pt x="75482" y="7179"/>
                </a:lnTo>
                <a:cubicBezTo>
                  <a:pt x="77875" y="2769"/>
                  <a:pt x="82490" y="0"/>
                  <a:pt x="87515" y="0"/>
                </a:cubicBezTo>
                <a:close/>
                <a:moveTo>
                  <a:pt x="87515" y="57432"/>
                </a:moveTo>
                <a:cubicBezTo>
                  <a:pt x="82969" y="57432"/>
                  <a:pt x="79311" y="61090"/>
                  <a:pt x="79311" y="65637"/>
                </a:cubicBezTo>
                <a:lnTo>
                  <a:pt x="79311" y="103925"/>
                </a:lnTo>
                <a:cubicBezTo>
                  <a:pt x="79311" y="108471"/>
                  <a:pt x="82969" y="112129"/>
                  <a:pt x="87515" y="112129"/>
                </a:cubicBezTo>
                <a:cubicBezTo>
                  <a:pt x="92062" y="112129"/>
                  <a:pt x="95720" y="108471"/>
                  <a:pt x="95720" y="103925"/>
                </a:cubicBezTo>
                <a:lnTo>
                  <a:pt x="95720" y="65637"/>
                </a:lnTo>
                <a:cubicBezTo>
                  <a:pt x="95720" y="61090"/>
                  <a:pt x="92062" y="57432"/>
                  <a:pt x="87515" y="57432"/>
                </a:cubicBezTo>
                <a:close/>
                <a:moveTo>
                  <a:pt x="96643" y="131273"/>
                </a:moveTo>
                <a:cubicBezTo>
                  <a:pt x="96851" y="127885"/>
                  <a:pt x="95161" y="124662"/>
                  <a:pt x="92257" y="122905"/>
                </a:cubicBezTo>
                <a:cubicBezTo>
                  <a:pt x="89352" y="121148"/>
                  <a:pt x="85713" y="121148"/>
                  <a:pt x="82808" y="122905"/>
                </a:cubicBezTo>
                <a:cubicBezTo>
                  <a:pt x="79904" y="124662"/>
                  <a:pt x="78214" y="127885"/>
                  <a:pt x="78422" y="131273"/>
                </a:cubicBezTo>
                <a:cubicBezTo>
                  <a:pt x="78214" y="134661"/>
                  <a:pt x="79904" y="137885"/>
                  <a:pt x="82808" y="139642"/>
                </a:cubicBezTo>
                <a:cubicBezTo>
                  <a:pt x="85713" y="141398"/>
                  <a:pt x="89352" y="141398"/>
                  <a:pt x="92257" y="139642"/>
                </a:cubicBezTo>
                <a:cubicBezTo>
                  <a:pt x="95161" y="137885"/>
                  <a:pt x="96851" y="134661"/>
                  <a:pt x="96643" y="13127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1" name="Text 49"/>
          <p:cNvSpPr/>
          <p:nvPr/>
        </p:nvSpPr>
        <p:spPr>
          <a:xfrm>
            <a:off x="10824830" y="3139353"/>
            <a:ext cx="787639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告警管理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0529320" y="3864065"/>
            <a:ext cx="5010261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告警规则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记录管理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关联维护</a:t>
            </a:r>
            <a:endParaRPr lang="en-US" sz="2000" dirty="0"/>
          </a:p>
        </p:txBody>
      </p:sp>
      <p:sp>
        <p:nvSpPr>
          <p:cNvPr id="53" name="Shape 51"/>
          <p:cNvSpPr/>
          <p:nvPr/>
        </p:nvSpPr>
        <p:spPr>
          <a:xfrm>
            <a:off x="5042142" y="4758389"/>
            <a:ext cx="5196231" cy="1619036"/>
          </a:xfrm>
          <a:custGeom>
            <a:avLst/>
            <a:gdLst/>
            <a:ahLst/>
            <a:cxnLst/>
            <a:rect l="l" t="t" r="r" b="b"/>
            <a:pathLst>
              <a:path w="5196231" h="1619036">
                <a:moveTo>
                  <a:pt x="87509" y="0"/>
                </a:moveTo>
                <a:lnTo>
                  <a:pt x="5108723" y="0"/>
                </a:lnTo>
                <a:cubicBezTo>
                  <a:pt x="5157052" y="0"/>
                  <a:pt x="5196231" y="39179"/>
                  <a:pt x="5196231" y="87509"/>
                </a:cubicBezTo>
                <a:lnTo>
                  <a:pt x="5196231" y="1531527"/>
                </a:lnTo>
                <a:cubicBezTo>
                  <a:pt x="5196231" y="1579857"/>
                  <a:pt x="5157052" y="1619036"/>
                  <a:pt x="5108723" y="1619036"/>
                </a:cubicBezTo>
                <a:lnTo>
                  <a:pt x="87509" y="1619036"/>
                </a:lnTo>
                <a:cubicBezTo>
                  <a:pt x="39179" y="1619036"/>
                  <a:pt x="0" y="1579857"/>
                  <a:pt x="0" y="1531527"/>
                </a:cubicBezTo>
                <a:lnTo>
                  <a:pt x="0" y="87509"/>
                </a:lnTo>
                <a:cubicBezTo>
                  <a:pt x="0" y="39211"/>
                  <a:pt x="39211" y="0"/>
                  <a:pt x="87509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 w="12700">
            <a:solidFill>
              <a:srgbClr val="D8A25D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5200764" y="4938890"/>
            <a:ext cx="175031" cy="175031"/>
          </a:xfrm>
          <a:custGeom>
            <a:avLst/>
            <a:gdLst/>
            <a:ahLst/>
            <a:cxnLst/>
            <a:rect l="l" t="t" r="r" b="b"/>
            <a:pathLst>
              <a:path w="175031" h="175031">
                <a:moveTo>
                  <a:pt x="45741" y="12409"/>
                </a:moveTo>
                <a:cubicBezTo>
                  <a:pt x="49467" y="15008"/>
                  <a:pt x="50356" y="20135"/>
                  <a:pt x="47757" y="23827"/>
                </a:cubicBezTo>
                <a:lnTo>
                  <a:pt x="28613" y="51176"/>
                </a:lnTo>
                <a:cubicBezTo>
                  <a:pt x="27212" y="53159"/>
                  <a:pt x="25024" y="54424"/>
                  <a:pt x="22597" y="54629"/>
                </a:cubicBezTo>
                <a:cubicBezTo>
                  <a:pt x="20170" y="54834"/>
                  <a:pt x="17777" y="54013"/>
                  <a:pt x="16067" y="52304"/>
                </a:cubicBezTo>
                <a:lnTo>
                  <a:pt x="2393" y="38630"/>
                </a:lnTo>
                <a:cubicBezTo>
                  <a:pt x="-786" y="35416"/>
                  <a:pt x="-786" y="30220"/>
                  <a:pt x="2393" y="27007"/>
                </a:cubicBezTo>
                <a:cubicBezTo>
                  <a:pt x="5572" y="23793"/>
                  <a:pt x="10803" y="23827"/>
                  <a:pt x="14016" y="27007"/>
                </a:cubicBezTo>
                <a:lnTo>
                  <a:pt x="20785" y="33776"/>
                </a:lnTo>
                <a:lnTo>
                  <a:pt x="34322" y="14426"/>
                </a:lnTo>
                <a:cubicBezTo>
                  <a:pt x="36921" y="10700"/>
                  <a:pt x="42048" y="9811"/>
                  <a:pt x="45741" y="12409"/>
                </a:cubicBezTo>
                <a:close/>
                <a:moveTo>
                  <a:pt x="45741" y="67107"/>
                </a:moveTo>
                <a:cubicBezTo>
                  <a:pt x="49467" y="69705"/>
                  <a:pt x="50356" y="74833"/>
                  <a:pt x="47757" y="78525"/>
                </a:cubicBezTo>
                <a:lnTo>
                  <a:pt x="28613" y="105873"/>
                </a:lnTo>
                <a:cubicBezTo>
                  <a:pt x="27212" y="107856"/>
                  <a:pt x="25024" y="109121"/>
                  <a:pt x="22597" y="109326"/>
                </a:cubicBezTo>
                <a:cubicBezTo>
                  <a:pt x="20170" y="109531"/>
                  <a:pt x="17777" y="108711"/>
                  <a:pt x="16067" y="107001"/>
                </a:cubicBezTo>
                <a:lnTo>
                  <a:pt x="2393" y="93327"/>
                </a:lnTo>
                <a:cubicBezTo>
                  <a:pt x="-820" y="90114"/>
                  <a:pt x="-820" y="84917"/>
                  <a:pt x="2393" y="81738"/>
                </a:cubicBezTo>
                <a:cubicBezTo>
                  <a:pt x="5606" y="78559"/>
                  <a:pt x="10803" y="78525"/>
                  <a:pt x="13982" y="81738"/>
                </a:cubicBezTo>
                <a:lnTo>
                  <a:pt x="20751" y="88507"/>
                </a:lnTo>
                <a:lnTo>
                  <a:pt x="34288" y="69158"/>
                </a:lnTo>
                <a:cubicBezTo>
                  <a:pt x="36886" y="65431"/>
                  <a:pt x="42014" y="64543"/>
                  <a:pt x="45706" y="67141"/>
                </a:cubicBezTo>
                <a:close/>
                <a:moveTo>
                  <a:pt x="76576" y="32818"/>
                </a:moveTo>
                <a:cubicBezTo>
                  <a:pt x="76576" y="26767"/>
                  <a:pt x="81465" y="21879"/>
                  <a:pt x="87515" y="21879"/>
                </a:cubicBezTo>
                <a:lnTo>
                  <a:pt x="164092" y="21879"/>
                </a:lnTo>
                <a:cubicBezTo>
                  <a:pt x="170142" y="21879"/>
                  <a:pt x="175031" y="26767"/>
                  <a:pt x="175031" y="32818"/>
                </a:cubicBezTo>
                <a:cubicBezTo>
                  <a:pt x="175031" y="38869"/>
                  <a:pt x="170142" y="43758"/>
                  <a:pt x="164092" y="43758"/>
                </a:cubicBezTo>
                <a:lnTo>
                  <a:pt x="87515" y="43758"/>
                </a:lnTo>
                <a:cubicBezTo>
                  <a:pt x="81465" y="43758"/>
                  <a:pt x="76576" y="38869"/>
                  <a:pt x="76576" y="32818"/>
                </a:cubicBezTo>
                <a:close/>
                <a:moveTo>
                  <a:pt x="76576" y="87515"/>
                </a:moveTo>
                <a:cubicBezTo>
                  <a:pt x="76576" y="81465"/>
                  <a:pt x="81465" y="76576"/>
                  <a:pt x="87515" y="76576"/>
                </a:cubicBezTo>
                <a:lnTo>
                  <a:pt x="164092" y="76576"/>
                </a:lnTo>
                <a:cubicBezTo>
                  <a:pt x="170142" y="76576"/>
                  <a:pt x="175031" y="81465"/>
                  <a:pt x="175031" y="87515"/>
                </a:cubicBezTo>
                <a:cubicBezTo>
                  <a:pt x="175031" y="93566"/>
                  <a:pt x="170142" y="98455"/>
                  <a:pt x="164092" y="98455"/>
                </a:cubicBezTo>
                <a:lnTo>
                  <a:pt x="87515" y="98455"/>
                </a:lnTo>
                <a:cubicBezTo>
                  <a:pt x="81465" y="98455"/>
                  <a:pt x="76576" y="93566"/>
                  <a:pt x="76576" y="87515"/>
                </a:cubicBezTo>
                <a:close/>
                <a:moveTo>
                  <a:pt x="54697" y="142213"/>
                </a:moveTo>
                <a:cubicBezTo>
                  <a:pt x="54697" y="136162"/>
                  <a:pt x="59586" y="131273"/>
                  <a:pt x="65637" y="131273"/>
                </a:cubicBezTo>
                <a:lnTo>
                  <a:pt x="164092" y="131273"/>
                </a:lnTo>
                <a:cubicBezTo>
                  <a:pt x="170142" y="131273"/>
                  <a:pt x="175031" y="136162"/>
                  <a:pt x="175031" y="142213"/>
                </a:cubicBezTo>
                <a:cubicBezTo>
                  <a:pt x="175031" y="148264"/>
                  <a:pt x="170142" y="153152"/>
                  <a:pt x="164092" y="153152"/>
                </a:cubicBezTo>
                <a:lnTo>
                  <a:pt x="65637" y="153152"/>
                </a:lnTo>
                <a:cubicBezTo>
                  <a:pt x="59586" y="153152"/>
                  <a:pt x="54697" y="148264"/>
                  <a:pt x="54697" y="142213"/>
                </a:cubicBezTo>
                <a:close/>
                <a:moveTo>
                  <a:pt x="21879" y="128538"/>
                </a:moveTo>
                <a:cubicBezTo>
                  <a:pt x="29426" y="128538"/>
                  <a:pt x="35553" y="134666"/>
                  <a:pt x="35553" y="142213"/>
                </a:cubicBezTo>
                <a:cubicBezTo>
                  <a:pt x="35553" y="149760"/>
                  <a:pt x="29426" y="155887"/>
                  <a:pt x="21879" y="155887"/>
                </a:cubicBezTo>
                <a:cubicBezTo>
                  <a:pt x="14332" y="155887"/>
                  <a:pt x="8205" y="149760"/>
                  <a:pt x="8205" y="142213"/>
                </a:cubicBezTo>
                <a:cubicBezTo>
                  <a:pt x="8205" y="134666"/>
                  <a:pt x="14332" y="128538"/>
                  <a:pt x="21879" y="128538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5" name="Text 53"/>
          <p:cNvSpPr/>
          <p:nvPr/>
        </p:nvSpPr>
        <p:spPr>
          <a:xfrm>
            <a:off x="5485189" y="4895132"/>
            <a:ext cx="787639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工单管理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200475" y="5601429"/>
            <a:ext cx="5010261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工单创建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状态机流转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处置表单</a:t>
            </a:r>
            <a:endParaRPr lang="en-US" sz="2000" dirty="0"/>
          </a:p>
        </p:txBody>
      </p:sp>
      <p:sp>
        <p:nvSpPr>
          <p:cNvPr id="57" name="Shape 55"/>
          <p:cNvSpPr/>
          <p:nvPr/>
        </p:nvSpPr>
        <p:spPr>
          <a:xfrm>
            <a:off x="10381783" y="4758389"/>
            <a:ext cx="5196231" cy="1619036"/>
          </a:xfrm>
          <a:custGeom>
            <a:avLst/>
            <a:gdLst/>
            <a:ahLst/>
            <a:cxnLst/>
            <a:rect l="l" t="t" r="r" b="b"/>
            <a:pathLst>
              <a:path w="5196231" h="1619036">
                <a:moveTo>
                  <a:pt x="87509" y="0"/>
                </a:moveTo>
                <a:lnTo>
                  <a:pt x="5108723" y="0"/>
                </a:lnTo>
                <a:cubicBezTo>
                  <a:pt x="5157052" y="0"/>
                  <a:pt x="5196231" y="39179"/>
                  <a:pt x="5196231" y="87509"/>
                </a:cubicBezTo>
                <a:lnTo>
                  <a:pt x="5196231" y="1531527"/>
                </a:lnTo>
                <a:cubicBezTo>
                  <a:pt x="5196231" y="1579857"/>
                  <a:pt x="5157052" y="1619036"/>
                  <a:pt x="5108723" y="1619036"/>
                </a:cubicBezTo>
                <a:lnTo>
                  <a:pt x="87509" y="1619036"/>
                </a:lnTo>
                <a:cubicBezTo>
                  <a:pt x="39179" y="1619036"/>
                  <a:pt x="0" y="1579857"/>
                  <a:pt x="0" y="1531527"/>
                </a:cubicBezTo>
                <a:lnTo>
                  <a:pt x="0" y="87509"/>
                </a:lnTo>
                <a:cubicBezTo>
                  <a:pt x="0" y="39211"/>
                  <a:pt x="39211" y="0"/>
                  <a:pt x="87509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 w="12700">
            <a:solidFill>
              <a:srgbClr val="D8A25D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10540404" y="4938890"/>
            <a:ext cx="175031" cy="175031"/>
          </a:xfrm>
          <a:custGeom>
            <a:avLst/>
            <a:gdLst/>
            <a:ahLst/>
            <a:cxnLst/>
            <a:rect l="l" t="t" r="r" b="b"/>
            <a:pathLst>
              <a:path w="175031" h="175031">
                <a:moveTo>
                  <a:pt x="94968" y="2940"/>
                </a:moveTo>
                <a:cubicBezTo>
                  <a:pt x="90763" y="-957"/>
                  <a:pt x="84268" y="-957"/>
                  <a:pt x="80097" y="2940"/>
                </a:cubicBezTo>
                <a:lnTo>
                  <a:pt x="3521" y="74046"/>
                </a:lnTo>
                <a:cubicBezTo>
                  <a:pt x="239" y="77123"/>
                  <a:pt x="-855" y="81875"/>
                  <a:pt x="786" y="86045"/>
                </a:cubicBezTo>
                <a:cubicBezTo>
                  <a:pt x="2427" y="90216"/>
                  <a:pt x="6427" y="92985"/>
                  <a:pt x="10939" y="92985"/>
                </a:cubicBezTo>
                <a:lnTo>
                  <a:pt x="16409" y="92985"/>
                </a:lnTo>
                <a:lnTo>
                  <a:pt x="16409" y="153152"/>
                </a:lnTo>
                <a:cubicBezTo>
                  <a:pt x="16409" y="165220"/>
                  <a:pt x="26220" y="175031"/>
                  <a:pt x="38288" y="175031"/>
                </a:cubicBezTo>
                <a:lnTo>
                  <a:pt x="136743" y="175031"/>
                </a:lnTo>
                <a:cubicBezTo>
                  <a:pt x="148810" y="175031"/>
                  <a:pt x="158622" y="165220"/>
                  <a:pt x="158622" y="153152"/>
                </a:cubicBezTo>
                <a:lnTo>
                  <a:pt x="158622" y="92985"/>
                </a:lnTo>
                <a:lnTo>
                  <a:pt x="164092" y="92985"/>
                </a:lnTo>
                <a:cubicBezTo>
                  <a:pt x="168604" y="92985"/>
                  <a:pt x="172638" y="90216"/>
                  <a:pt x="174279" y="86045"/>
                </a:cubicBezTo>
                <a:cubicBezTo>
                  <a:pt x="175920" y="81875"/>
                  <a:pt x="174826" y="77089"/>
                  <a:pt x="171544" y="74046"/>
                </a:cubicBezTo>
                <a:lnTo>
                  <a:pt x="94968" y="2940"/>
                </a:lnTo>
                <a:close/>
                <a:moveTo>
                  <a:pt x="82046" y="109394"/>
                </a:moveTo>
                <a:lnTo>
                  <a:pt x="92985" y="109394"/>
                </a:lnTo>
                <a:cubicBezTo>
                  <a:pt x="102044" y="109394"/>
                  <a:pt x="109394" y="116744"/>
                  <a:pt x="109394" y="125803"/>
                </a:cubicBezTo>
                <a:lnTo>
                  <a:pt x="109394" y="158622"/>
                </a:lnTo>
                <a:lnTo>
                  <a:pt x="65637" y="158622"/>
                </a:lnTo>
                <a:lnTo>
                  <a:pt x="65637" y="125803"/>
                </a:lnTo>
                <a:cubicBezTo>
                  <a:pt x="65637" y="116744"/>
                  <a:pt x="72987" y="109394"/>
                  <a:pt x="82046" y="109394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59" name="Text 57"/>
          <p:cNvSpPr/>
          <p:nvPr/>
        </p:nvSpPr>
        <p:spPr>
          <a:xfrm>
            <a:off x="10824830" y="4895132"/>
            <a:ext cx="787639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居民管理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0557260" y="5601429"/>
            <a:ext cx="5010261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居民档案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住址信息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上报记录</a:t>
            </a:r>
            <a:endParaRPr lang="en-US" sz="2000" dirty="0"/>
          </a:p>
        </p:txBody>
      </p:sp>
      <p:sp>
        <p:nvSpPr>
          <p:cNvPr id="61" name="Shape 59"/>
          <p:cNvSpPr/>
          <p:nvPr/>
        </p:nvSpPr>
        <p:spPr>
          <a:xfrm>
            <a:off x="5042142" y="6514168"/>
            <a:ext cx="10534676" cy="1619036"/>
          </a:xfrm>
          <a:custGeom>
            <a:avLst/>
            <a:gdLst/>
            <a:ahLst/>
            <a:cxnLst/>
            <a:rect l="l" t="t" r="r" b="b"/>
            <a:pathLst>
              <a:path w="10534676" h="1619036">
                <a:moveTo>
                  <a:pt x="87509" y="0"/>
                </a:moveTo>
                <a:lnTo>
                  <a:pt x="10447167" y="0"/>
                </a:lnTo>
                <a:cubicBezTo>
                  <a:pt x="10495497" y="0"/>
                  <a:pt x="10534676" y="39179"/>
                  <a:pt x="10534676" y="87509"/>
                </a:cubicBezTo>
                <a:lnTo>
                  <a:pt x="10534676" y="1531527"/>
                </a:lnTo>
                <a:cubicBezTo>
                  <a:pt x="10534676" y="1579857"/>
                  <a:pt x="10495497" y="1619036"/>
                  <a:pt x="10447167" y="1619036"/>
                </a:cubicBezTo>
                <a:lnTo>
                  <a:pt x="87509" y="1619036"/>
                </a:lnTo>
                <a:cubicBezTo>
                  <a:pt x="39179" y="1619036"/>
                  <a:pt x="0" y="1579857"/>
                  <a:pt x="0" y="1531527"/>
                </a:cubicBezTo>
                <a:lnTo>
                  <a:pt x="0" y="87509"/>
                </a:lnTo>
                <a:cubicBezTo>
                  <a:pt x="0" y="39211"/>
                  <a:pt x="39211" y="0"/>
                  <a:pt x="87509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 w="12700">
            <a:solidFill>
              <a:srgbClr val="D8A25D">
                <a:alpha val="30196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5189824" y="6694669"/>
            <a:ext cx="196910" cy="175031"/>
          </a:xfrm>
          <a:custGeom>
            <a:avLst/>
            <a:gdLst/>
            <a:ahLst/>
            <a:cxnLst/>
            <a:rect l="l" t="t" r="r" b="b"/>
            <a:pathLst>
              <a:path w="196910" h="175031">
                <a:moveTo>
                  <a:pt x="32818" y="0"/>
                </a:moveTo>
                <a:cubicBezTo>
                  <a:pt x="20751" y="0"/>
                  <a:pt x="10939" y="9811"/>
                  <a:pt x="10939" y="21879"/>
                </a:cubicBezTo>
                <a:lnTo>
                  <a:pt x="10939" y="153152"/>
                </a:lnTo>
                <a:cubicBezTo>
                  <a:pt x="10939" y="165220"/>
                  <a:pt x="20751" y="175031"/>
                  <a:pt x="32818" y="175031"/>
                </a:cubicBezTo>
                <a:lnTo>
                  <a:pt x="60167" y="175031"/>
                </a:lnTo>
                <a:lnTo>
                  <a:pt x="60167" y="136743"/>
                </a:lnTo>
                <a:cubicBezTo>
                  <a:pt x="60167" y="124675"/>
                  <a:pt x="69978" y="114864"/>
                  <a:pt x="82046" y="114864"/>
                </a:cubicBezTo>
                <a:lnTo>
                  <a:pt x="142213" y="114864"/>
                </a:lnTo>
                <a:lnTo>
                  <a:pt x="142213" y="58287"/>
                </a:lnTo>
                <a:cubicBezTo>
                  <a:pt x="142213" y="52475"/>
                  <a:pt x="139922" y="46903"/>
                  <a:pt x="135820" y="42801"/>
                </a:cubicBezTo>
                <a:lnTo>
                  <a:pt x="99378" y="6393"/>
                </a:lnTo>
                <a:cubicBezTo>
                  <a:pt x="95276" y="2290"/>
                  <a:pt x="89738" y="0"/>
                  <a:pt x="83926" y="0"/>
                </a:cubicBezTo>
                <a:lnTo>
                  <a:pt x="32818" y="0"/>
                </a:lnTo>
                <a:close/>
                <a:moveTo>
                  <a:pt x="122214" y="60167"/>
                </a:moveTo>
                <a:lnTo>
                  <a:pt x="90250" y="60167"/>
                </a:lnTo>
                <a:cubicBezTo>
                  <a:pt x="85704" y="60167"/>
                  <a:pt x="82046" y="56509"/>
                  <a:pt x="82046" y="51962"/>
                </a:cubicBezTo>
                <a:lnTo>
                  <a:pt x="82046" y="19999"/>
                </a:lnTo>
                <a:lnTo>
                  <a:pt x="122214" y="60167"/>
                </a:lnTo>
                <a:close/>
                <a:moveTo>
                  <a:pt x="82046" y="129906"/>
                </a:moveTo>
                <a:cubicBezTo>
                  <a:pt x="78285" y="129906"/>
                  <a:pt x="75209" y="132983"/>
                  <a:pt x="75209" y="136743"/>
                </a:cubicBezTo>
                <a:lnTo>
                  <a:pt x="75209" y="180501"/>
                </a:lnTo>
                <a:cubicBezTo>
                  <a:pt x="75209" y="184261"/>
                  <a:pt x="78285" y="187338"/>
                  <a:pt x="82046" y="187338"/>
                </a:cubicBezTo>
                <a:cubicBezTo>
                  <a:pt x="85806" y="187338"/>
                  <a:pt x="88883" y="184261"/>
                  <a:pt x="88883" y="180501"/>
                </a:cubicBezTo>
                <a:lnTo>
                  <a:pt x="88883" y="170929"/>
                </a:lnTo>
                <a:lnTo>
                  <a:pt x="92985" y="170929"/>
                </a:lnTo>
                <a:cubicBezTo>
                  <a:pt x="104301" y="170929"/>
                  <a:pt x="113497" y="161733"/>
                  <a:pt x="113497" y="150417"/>
                </a:cubicBezTo>
                <a:cubicBezTo>
                  <a:pt x="113497" y="139102"/>
                  <a:pt x="104301" y="129906"/>
                  <a:pt x="92985" y="129906"/>
                </a:cubicBezTo>
                <a:lnTo>
                  <a:pt x="82046" y="129906"/>
                </a:lnTo>
                <a:close/>
                <a:moveTo>
                  <a:pt x="92985" y="157254"/>
                </a:moveTo>
                <a:lnTo>
                  <a:pt x="88883" y="157254"/>
                </a:lnTo>
                <a:lnTo>
                  <a:pt x="88883" y="143580"/>
                </a:lnTo>
                <a:lnTo>
                  <a:pt x="92985" y="143580"/>
                </a:lnTo>
                <a:cubicBezTo>
                  <a:pt x="96746" y="143580"/>
                  <a:pt x="99822" y="146657"/>
                  <a:pt x="99822" y="150417"/>
                </a:cubicBezTo>
                <a:cubicBezTo>
                  <a:pt x="99822" y="154178"/>
                  <a:pt x="96746" y="157254"/>
                  <a:pt x="92985" y="157254"/>
                </a:cubicBezTo>
                <a:close/>
                <a:moveTo>
                  <a:pt x="125803" y="129906"/>
                </a:moveTo>
                <a:cubicBezTo>
                  <a:pt x="122043" y="129906"/>
                  <a:pt x="118966" y="132983"/>
                  <a:pt x="118966" y="136743"/>
                </a:cubicBezTo>
                <a:lnTo>
                  <a:pt x="118966" y="180501"/>
                </a:lnTo>
                <a:cubicBezTo>
                  <a:pt x="118966" y="184261"/>
                  <a:pt x="122043" y="187338"/>
                  <a:pt x="125803" y="187338"/>
                </a:cubicBezTo>
                <a:lnTo>
                  <a:pt x="136743" y="187338"/>
                </a:lnTo>
                <a:cubicBezTo>
                  <a:pt x="146554" y="187338"/>
                  <a:pt x="154520" y="179373"/>
                  <a:pt x="154520" y="169561"/>
                </a:cubicBezTo>
                <a:lnTo>
                  <a:pt x="154520" y="147682"/>
                </a:lnTo>
                <a:cubicBezTo>
                  <a:pt x="154520" y="137871"/>
                  <a:pt x="146554" y="129906"/>
                  <a:pt x="136743" y="129906"/>
                </a:cubicBezTo>
                <a:lnTo>
                  <a:pt x="125803" y="129906"/>
                </a:lnTo>
                <a:close/>
                <a:moveTo>
                  <a:pt x="132641" y="173664"/>
                </a:moveTo>
                <a:lnTo>
                  <a:pt x="132641" y="143580"/>
                </a:lnTo>
                <a:lnTo>
                  <a:pt x="136743" y="143580"/>
                </a:lnTo>
                <a:cubicBezTo>
                  <a:pt x="138999" y="143580"/>
                  <a:pt x="140845" y="145426"/>
                  <a:pt x="140845" y="147682"/>
                </a:cubicBezTo>
                <a:lnTo>
                  <a:pt x="140845" y="169561"/>
                </a:lnTo>
                <a:cubicBezTo>
                  <a:pt x="140845" y="171817"/>
                  <a:pt x="138999" y="173664"/>
                  <a:pt x="136743" y="173664"/>
                </a:cubicBezTo>
                <a:lnTo>
                  <a:pt x="132641" y="173664"/>
                </a:lnTo>
                <a:close/>
                <a:moveTo>
                  <a:pt x="162724" y="136743"/>
                </a:moveTo>
                <a:lnTo>
                  <a:pt x="162724" y="180501"/>
                </a:lnTo>
                <a:cubicBezTo>
                  <a:pt x="162724" y="184261"/>
                  <a:pt x="165801" y="187338"/>
                  <a:pt x="169561" y="187338"/>
                </a:cubicBezTo>
                <a:cubicBezTo>
                  <a:pt x="173322" y="187338"/>
                  <a:pt x="176398" y="184261"/>
                  <a:pt x="176398" y="180501"/>
                </a:cubicBezTo>
                <a:lnTo>
                  <a:pt x="176398" y="165459"/>
                </a:lnTo>
                <a:lnTo>
                  <a:pt x="185970" y="165459"/>
                </a:lnTo>
                <a:cubicBezTo>
                  <a:pt x="189731" y="165459"/>
                  <a:pt x="192808" y="162382"/>
                  <a:pt x="192808" y="158622"/>
                </a:cubicBezTo>
                <a:cubicBezTo>
                  <a:pt x="192808" y="154861"/>
                  <a:pt x="189731" y="151785"/>
                  <a:pt x="185970" y="151785"/>
                </a:cubicBezTo>
                <a:lnTo>
                  <a:pt x="176398" y="151785"/>
                </a:lnTo>
                <a:lnTo>
                  <a:pt x="176398" y="143580"/>
                </a:lnTo>
                <a:lnTo>
                  <a:pt x="185970" y="143580"/>
                </a:lnTo>
                <a:cubicBezTo>
                  <a:pt x="189731" y="143580"/>
                  <a:pt x="192808" y="140503"/>
                  <a:pt x="192808" y="136743"/>
                </a:cubicBezTo>
                <a:cubicBezTo>
                  <a:pt x="192808" y="132983"/>
                  <a:pt x="189731" y="129906"/>
                  <a:pt x="185970" y="129906"/>
                </a:cubicBezTo>
                <a:lnTo>
                  <a:pt x="169561" y="129906"/>
                </a:lnTo>
                <a:cubicBezTo>
                  <a:pt x="165801" y="129906"/>
                  <a:pt x="162724" y="132983"/>
                  <a:pt x="162724" y="13674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63" name="Text 61"/>
          <p:cNvSpPr/>
          <p:nvPr/>
        </p:nvSpPr>
        <p:spPr>
          <a:xfrm>
            <a:off x="5485189" y="6650911"/>
            <a:ext cx="962670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0" b="1" dirty="0">
                <a:solidFill>
                  <a:srgbClr val="D8A2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报表与分析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5229050" y="7384513"/>
            <a:ext cx="10348705" cy="262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周报/月报自动生成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统计指标</a:t>
            </a:r>
            <a:endParaRPr lang="en-US" sz="2000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风险分析</a:t>
            </a:r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42333" cy="508000"/>
          </a:xfrm>
          <a:custGeom>
            <a:avLst/>
            <a:gdLst/>
            <a:ahLst/>
            <a:cxnLst/>
            <a:rect l="l" t="t" r="r" b="b"/>
            <a:pathLst>
              <a:path w="42333" h="508000">
                <a:moveTo>
                  <a:pt x="0" y="0"/>
                </a:moveTo>
                <a:lnTo>
                  <a:pt x="42333" y="0"/>
                </a:lnTo>
                <a:lnTo>
                  <a:pt x="42333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635000" y="423333"/>
            <a:ext cx="5450417" cy="423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系统功能：B端Web运维管理端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5000" y="889000"/>
            <a:ext cx="5344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B-End Web Operations Management Portal</a:t>
            </a:r>
            <a:endParaRPr lang="en-US" sz="16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428625" y="1317625"/>
            <a:ext cx="15097760" cy="7443470"/>
            <a:chOff x="675" y="2075"/>
            <a:chExt cx="23776" cy="11722"/>
          </a:xfrm>
        </p:grpSpPr>
        <p:sp>
          <p:nvSpPr>
            <p:cNvPr id="5" name="Shape 3"/>
            <p:cNvSpPr/>
            <p:nvPr/>
          </p:nvSpPr>
          <p:spPr>
            <a:xfrm>
              <a:off x="675" y="2075"/>
              <a:ext cx="23776" cy="11722"/>
            </a:xfrm>
            <a:custGeom>
              <a:avLst/>
              <a:gdLst/>
              <a:ahLst/>
              <a:cxnLst/>
              <a:rect l="l" t="t" r="r" b="b"/>
              <a:pathLst>
                <a:path w="7609417" h="3862917">
                  <a:moveTo>
                    <a:pt x="127013" y="0"/>
                  </a:moveTo>
                  <a:lnTo>
                    <a:pt x="7482404" y="0"/>
                  </a:lnTo>
                  <a:cubicBezTo>
                    <a:pt x="7552551" y="0"/>
                    <a:pt x="7609417" y="56866"/>
                    <a:pt x="7609417" y="127013"/>
                  </a:cubicBezTo>
                  <a:lnTo>
                    <a:pt x="7609417" y="3735904"/>
                  </a:lnTo>
                  <a:cubicBezTo>
                    <a:pt x="7609417" y="3806051"/>
                    <a:pt x="7552551" y="3862917"/>
                    <a:pt x="7482404" y="3862917"/>
                  </a:cubicBezTo>
                  <a:lnTo>
                    <a:pt x="127013" y="3862917"/>
                  </a:lnTo>
                  <a:cubicBezTo>
                    <a:pt x="56866" y="3862917"/>
                    <a:pt x="0" y="3806051"/>
                    <a:pt x="0" y="3735904"/>
                  </a:cubicBezTo>
                  <a:lnTo>
                    <a:pt x="0" y="127013"/>
                  </a:lnTo>
                  <a:cubicBezTo>
                    <a:pt x="0" y="56912"/>
                    <a:pt x="56912" y="0"/>
                    <a:pt x="127013" y="0"/>
                  </a:cubicBezTo>
                  <a:close/>
                </a:path>
              </a:pathLst>
            </a:custGeom>
            <a:solidFill>
              <a:srgbClr val="4A5C6A">
                <a:alpha val="14902"/>
              </a:srgbClr>
            </a:solidFill>
            <a:ln w="12700">
              <a:solidFill>
                <a:srgbClr val="4A5C6A">
                  <a:alpha val="30196"/>
                </a:srgbClr>
              </a:solidFill>
              <a:prstDash val="solid"/>
            </a:ln>
          </p:spPr>
        </p:sp>
        <p:sp>
          <p:nvSpPr>
            <p:cNvPr id="6" name="Shape 4"/>
            <p:cNvSpPr/>
            <p:nvPr/>
          </p:nvSpPr>
          <p:spPr>
            <a:xfrm>
              <a:off x="950" y="2121"/>
              <a:ext cx="667" cy="667"/>
            </a:xfrm>
            <a:custGeom>
              <a:avLst/>
              <a:gdLst/>
              <a:ahLst/>
              <a:cxnLst/>
              <a:rect l="l" t="t" r="r" b="b"/>
              <a:pathLst>
                <a:path w="423333" h="423333">
                  <a:moveTo>
                    <a:pt x="84667" y="0"/>
                  </a:moveTo>
                  <a:lnTo>
                    <a:pt x="338667" y="0"/>
                  </a:lnTo>
                  <a:cubicBezTo>
                    <a:pt x="385427" y="0"/>
                    <a:pt x="423333" y="37907"/>
                    <a:pt x="423333" y="84667"/>
                  </a:cubicBezTo>
                  <a:lnTo>
                    <a:pt x="423333" y="338667"/>
                  </a:lnTo>
                  <a:cubicBezTo>
                    <a:pt x="423333" y="385427"/>
                    <a:pt x="385427" y="423333"/>
                    <a:pt x="338667" y="423333"/>
                  </a:cubicBezTo>
                  <a:lnTo>
                    <a:pt x="84667" y="423333"/>
                  </a:lnTo>
                  <a:cubicBezTo>
                    <a:pt x="37907" y="423333"/>
                    <a:pt x="0" y="385427"/>
                    <a:pt x="0" y="338667"/>
                  </a:cubicBezTo>
                  <a:lnTo>
                    <a:pt x="0" y="84667"/>
                  </a:lnTo>
                  <a:cubicBezTo>
                    <a:pt x="0" y="37907"/>
                    <a:pt x="37907" y="0"/>
                    <a:pt x="84667" y="0"/>
                  </a:cubicBezTo>
                  <a:close/>
                </a:path>
              </a:pathLst>
            </a:custGeom>
            <a:solidFill>
              <a:srgbClr val="D8A25D">
                <a:alpha val="20000"/>
              </a:srgbClr>
            </a:solidFill>
          </p:spPr>
        </p:sp>
        <p:sp>
          <p:nvSpPr>
            <p:cNvPr id="7" name="Shape 5"/>
            <p:cNvSpPr/>
            <p:nvPr/>
          </p:nvSpPr>
          <p:spPr>
            <a:xfrm>
              <a:off x="1138" y="2304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cubicBezTo>
                    <a:pt x="0" y="42680"/>
                    <a:pt x="42680" y="0"/>
                    <a:pt x="95250" y="0"/>
                  </a:cubicBezTo>
                  <a:cubicBezTo>
                    <a:pt x="147820" y="0"/>
                    <a:pt x="190500" y="42680"/>
                    <a:pt x="190500" y="95250"/>
                  </a:cubicBezTo>
                  <a:cubicBezTo>
                    <a:pt x="190500" y="147820"/>
                    <a:pt x="147820" y="190500"/>
                    <a:pt x="95250" y="190500"/>
                  </a:cubicBezTo>
                  <a:cubicBezTo>
                    <a:pt x="42680" y="190500"/>
                    <a:pt x="0" y="147820"/>
                    <a:pt x="0" y="95250"/>
                  </a:cubicBezTo>
                  <a:close/>
                  <a:moveTo>
                    <a:pt x="107156" y="35719"/>
                  </a:moveTo>
                  <a:cubicBezTo>
                    <a:pt x="107156" y="29148"/>
                    <a:pt x="101821" y="23812"/>
                    <a:pt x="95250" y="23812"/>
                  </a:cubicBezTo>
                  <a:cubicBezTo>
                    <a:pt x="88679" y="23812"/>
                    <a:pt x="83344" y="29148"/>
                    <a:pt x="83344" y="35719"/>
                  </a:cubicBezTo>
                  <a:cubicBezTo>
                    <a:pt x="83344" y="42290"/>
                    <a:pt x="88679" y="47625"/>
                    <a:pt x="95250" y="47625"/>
                  </a:cubicBezTo>
                  <a:cubicBezTo>
                    <a:pt x="101821" y="47625"/>
                    <a:pt x="107156" y="42290"/>
                    <a:pt x="107156" y="35719"/>
                  </a:cubicBezTo>
                  <a:close/>
                  <a:moveTo>
                    <a:pt x="95250" y="154781"/>
                  </a:moveTo>
                  <a:cubicBezTo>
                    <a:pt x="108384" y="154781"/>
                    <a:pt x="119063" y="144103"/>
                    <a:pt x="119063" y="130969"/>
                  </a:cubicBezTo>
                  <a:cubicBezTo>
                    <a:pt x="119063" y="124941"/>
                    <a:pt x="116830" y="119397"/>
                    <a:pt x="113109" y="115230"/>
                  </a:cubicBezTo>
                  <a:lnTo>
                    <a:pt x="138968" y="63550"/>
                  </a:lnTo>
                  <a:cubicBezTo>
                    <a:pt x="141163" y="59122"/>
                    <a:pt x="139378" y="53764"/>
                    <a:pt x="134987" y="51569"/>
                  </a:cubicBezTo>
                  <a:cubicBezTo>
                    <a:pt x="130597" y="49374"/>
                    <a:pt x="125202" y="51160"/>
                    <a:pt x="123006" y="55550"/>
                  </a:cubicBezTo>
                  <a:lnTo>
                    <a:pt x="97148" y="107231"/>
                  </a:lnTo>
                  <a:cubicBezTo>
                    <a:pt x="96515" y="107193"/>
                    <a:pt x="95883" y="107156"/>
                    <a:pt x="95250" y="107156"/>
                  </a:cubicBezTo>
                  <a:cubicBezTo>
                    <a:pt x="82116" y="107156"/>
                    <a:pt x="71438" y="117835"/>
                    <a:pt x="71438" y="130969"/>
                  </a:cubicBezTo>
                  <a:cubicBezTo>
                    <a:pt x="71438" y="144103"/>
                    <a:pt x="82116" y="154781"/>
                    <a:pt x="95250" y="154781"/>
                  </a:cubicBezTo>
                  <a:close/>
                  <a:moveTo>
                    <a:pt x="65484" y="53578"/>
                  </a:moveTo>
                  <a:cubicBezTo>
                    <a:pt x="65484" y="47007"/>
                    <a:pt x="60149" y="41672"/>
                    <a:pt x="53578" y="41672"/>
                  </a:cubicBezTo>
                  <a:cubicBezTo>
                    <a:pt x="47007" y="41672"/>
                    <a:pt x="41672" y="47007"/>
                    <a:pt x="41672" y="53578"/>
                  </a:cubicBezTo>
                  <a:cubicBezTo>
                    <a:pt x="41672" y="60149"/>
                    <a:pt x="47007" y="65484"/>
                    <a:pt x="53578" y="65484"/>
                  </a:cubicBezTo>
                  <a:cubicBezTo>
                    <a:pt x="60149" y="65484"/>
                    <a:pt x="65484" y="60149"/>
                    <a:pt x="65484" y="53578"/>
                  </a:cubicBezTo>
                  <a:close/>
                  <a:moveTo>
                    <a:pt x="35719" y="107156"/>
                  </a:moveTo>
                  <a:cubicBezTo>
                    <a:pt x="42290" y="107156"/>
                    <a:pt x="47625" y="101821"/>
                    <a:pt x="47625" y="95250"/>
                  </a:cubicBezTo>
                  <a:cubicBezTo>
                    <a:pt x="47625" y="88679"/>
                    <a:pt x="42290" y="83344"/>
                    <a:pt x="35719" y="83344"/>
                  </a:cubicBezTo>
                  <a:cubicBezTo>
                    <a:pt x="29148" y="83344"/>
                    <a:pt x="23812" y="88679"/>
                    <a:pt x="23812" y="95250"/>
                  </a:cubicBezTo>
                  <a:cubicBezTo>
                    <a:pt x="23812" y="101821"/>
                    <a:pt x="29148" y="107156"/>
                    <a:pt x="35719" y="107156"/>
                  </a:cubicBezTo>
                  <a:close/>
                  <a:moveTo>
                    <a:pt x="166688" y="95250"/>
                  </a:moveTo>
                  <a:cubicBezTo>
                    <a:pt x="166688" y="88679"/>
                    <a:pt x="161352" y="83344"/>
                    <a:pt x="154781" y="83344"/>
                  </a:cubicBezTo>
                  <a:cubicBezTo>
                    <a:pt x="148210" y="83344"/>
                    <a:pt x="142875" y="88679"/>
                    <a:pt x="142875" y="95250"/>
                  </a:cubicBezTo>
                  <a:cubicBezTo>
                    <a:pt x="142875" y="101821"/>
                    <a:pt x="148210" y="107156"/>
                    <a:pt x="154781" y="107156"/>
                  </a:cubicBezTo>
                  <a:cubicBezTo>
                    <a:pt x="161352" y="107156"/>
                    <a:pt x="166688" y="101821"/>
                    <a:pt x="166688" y="95250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8" name="Text 6"/>
            <p:cNvSpPr/>
            <p:nvPr/>
          </p:nvSpPr>
          <p:spPr>
            <a:xfrm>
              <a:off x="1817" y="2221"/>
              <a:ext cx="3600" cy="46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665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Dashboard 态势总览页</a:t>
              </a:r>
              <a:endParaRPr lang="en-US" sz="1600" dirty="0"/>
            </a:p>
          </p:txBody>
        </p:sp>
        <p:sp>
          <p:nvSpPr>
            <p:cNvPr id="9" name="Shape 7"/>
            <p:cNvSpPr/>
            <p:nvPr/>
          </p:nvSpPr>
          <p:spPr>
            <a:xfrm>
              <a:off x="895" y="3576"/>
              <a:ext cx="438" cy="502"/>
            </a:xfrm>
            <a:custGeom>
              <a:avLst/>
              <a:gdLst/>
              <a:ahLst/>
              <a:cxnLst/>
              <a:rect l="l" t="t" r="r" b="b"/>
              <a:pathLst>
                <a:path w="148167" h="148167">
                  <a:moveTo>
                    <a:pt x="148167" y="13891"/>
                  </a:moveTo>
                  <a:cubicBezTo>
                    <a:pt x="148167" y="10678"/>
                    <a:pt x="146517" y="7698"/>
                    <a:pt x="143768" y="6019"/>
                  </a:cubicBezTo>
                  <a:cubicBezTo>
                    <a:pt x="141019" y="4341"/>
                    <a:pt x="137633" y="4167"/>
                    <a:pt x="134768" y="5614"/>
                  </a:cubicBezTo>
                  <a:lnTo>
                    <a:pt x="101141" y="22428"/>
                  </a:lnTo>
                  <a:lnTo>
                    <a:pt x="49225" y="5093"/>
                  </a:lnTo>
                  <a:cubicBezTo>
                    <a:pt x="46881" y="4312"/>
                    <a:pt x="44363" y="4486"/>
                    <a:pt x="42164" y="5585"/>
                  </a:cubicBezTo>
                  <a:lnTo>
                    <a:pt x="5122" y="24106"/>
                  </a:lnTo>
                  <a:cubicBezTo>
                    <a:pt x="1968" y="25698"/>
                    <a:pt x="0" y="28910"/>
                    <a:pt x="0" y="32411"/>
                  </a:cubicBezTo>
                  <a:lnTo>
                    <a:pt x="0" y="134276"/>
                  </a:lnTo>
                  <a:cubicBezTo>
                    <a:pt x="0" y="137488"/>
                    <a:pt x="1650" y="140469"/>
                    <a:pt x="4399" y="142147"/>
                  </a:cubicBezTo>
                  <a:cubicBezTo>
                    <a:pt x="7148" y="143826"/>
                    <a:pt x="10534" y="143999"/>
                    <a:pt x="13399" y="142553"/>
                  </a:cubicBezTo>
                  <a:lnTo>
                    <a:pt x="46997" y="125739"/>
                  </a:lnTo>
                  <a:lnTo>
                    <a:pt x="98913" y="143044"/>
                  </a:lnTo>
                  <a:cubicBezTo>
                    <a:pt x="101257" y="143826"/>
                    <a:pt x="103775" y="143652"/>
                    <a:pt x="105974" y="142553"/>
                  </a:cubicBezTo>
                  <a:lnTo>
                    <a:pt x="143016" y="124032"/>
                  </a:lnTo>
                  <a:cubicBezTo>
                    <a:pt x="146141" y="122469"/>
                    <a:pt x="148138" y="119257"/>
                    <a:pt x="148138" y="115755"/>
                  </a:cubicBezTo>
                  <a:lnTo>
                    <a:pt x="148138" y="13891"/>
                  </a:lnTo>
                  <a:close/>
                  <a:moveTo>
                    <a:pt x="55562" y="109070"/>
                  </a:moveTo>
                  <a:lnTo>
                    <a:pt x="55562" y="26739"/>
                  </a:lnTo>
                  <a:lnTo>
                    <a:pt x="92604" y="39096"/>
                  </a:lnTo>
                  <a:lnTo>
                    <a:pt x="92604" y="121427"/>
                  </a:lnTo>
                  <a:lnTo>
                    <a:pt x="55562" y="109070"/>
                  </a:ln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10" name="Text 8"/>
            <p:cNvSpPr/>
            <p:nvPr/>
          </p:nvSpPr>
          <p:spPr>
            <a:xfrm>
              <a:off x="1445" y="3863"/>
              <a:ext cx="9629" cy="65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28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Leaflet + OSM园区底图：</a:t>
              </a:r>
              <a:endParaRPr lang="en-US" sz="28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en-US" sz="28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基于开源地图展示园区管网与监测点</a:t>
              </a:r>
              <a:endParaRPr lang="en-US" sz="28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806" y="5644"/>
              <a:ext cx="612" cy="550"/>
            </a:xfrm>
            <a:custGeom>
              <a:avLst/>
              <a:gdLst/>
              <a:ahLst/>
              <a:cxnLst/>
              <a:rect l="l" t="t" r="r" b="b"/>
              <a:pathLst>
                <a:path w="166688" h="148167">
                  <a:moveTo>
                    <a:pt x="25437" y="3328"/>
                  </a:moveTo>
                  <a:cubicBezTo>
                    <a:pt x="22167" y="1331"/>
                    <a:pt x="17884" y="2402"/>
                    <a:pt x="15887" y="5672"/>
                  </a:cubicBezTo>
                  <a:cubicBezTo>
                    <a:pt x="8711" y="17537"/>
                    <a:pt x="4601" y="31456"/>
                    <a:pt x="4601" y="46302"/>
                  </a:cubicBezTo>
                  <a:cubicBezTo>
                    <a:pt x="4601" y="61148"/>
                    <a:pt x="8711" y="75067"/>
                    <a:pt x="15887" y="86932"/>
                  </a:cubicBezTo>
                  <a:cubicBezTo>
                    <a:pt x="17884" y="90202"/>
                    <a:pt x="22138" y="91273"/>
                    <a:pt x="25437" y="89276"/>
                  </a:cubicBezTo>
                  <a:cubicBezTo>
                    <a:pt x="28736" y="87279"/>
                    <a:pt x="29778" y="83025"/>
                    <a:pt x="27781" y="79726"/>
                  </a:cubicBezTo>
                  <a:cubicBezTo>
                    <a:pt x="21907" y="70003"/>
                    <a:pt x="18521" y="58543"/>
                    <a:pt x="18521" y="46302"/>
                  </a:cubicBezTo>
                  <a:cubicBezTo>
                    <a:pt x="18521" y="34061"/>
                    <a:pt x="21907" y="22601"/>
                    <a:pt x="27810" y="12849"/>
                  </a:cubicBezTo>
                  <a:cubicBezTo>
                    <a:pt x="29807" y="9579"/>
                    <a:pt x="28736" y="5296"/>
                    <a:pt x="25466" y="3299"/>
                  </a:cubicBezTo>
                  <a:close/>
                  <a:moveTo>
                    <a:pt x="141221" y="3328"/>
                  </a:moveTo>
                  <a:cubicBezTo>
                    <a:pt x="137951" y="5325"/>
                    <a:pt x="136881" y="9579"/>
                    <a:pt x="138877" y="12878"/>
                  </a:cubicBezTo>
                  <a:cubicBezTo>
                    <a:pt x="144781" y="22630"/>
                    <a:pt x="148167" y="34090"/>
                    <a:pt x="148167" y="46331"/>
                  </a:cubicBezTo>
                  <a:cubicBezTo>
                    <a:pt x="148167" y="58572"/>
                    <a:pt x="144781" y="70032"/>
                    <a:pt x="138877" y="79784"/>
                  </a:cubicBezTo>
                  <a:cubicBezTo>
                    <a:pt x="136881" y="83054"/>
                    <a:pt x="137951" y="87337"/>
                    <a:pt x="141221" y="89334"/>
                  </a:cubicBezTo>
                  <a:cubicBezTo>
                    <a:pt x="144491" y="91331"/>
                    <a:pt x="148774" y="90260"/>
                    <a:pt x="150771" y="86990"/>
                  </a:cubicBezTo>
                  <a:cubicBezTo>
                    <a:pt x="157948" y="75125"/>
                    <a:pt x="162057" y="61206"/>
                    <a:pt x="162057" y="46360"/>
                  </a:cubicBezTo>
                  <a:cubicBezTo>
                    <a:pt x="162057" y="31514"/>
                    <a:pt x="157948" y="17537"/>
                    <a:pt x="150771" y="5672"/>
                  </a:cubicBezTo>
                  <a:cubicBezTo>
                    <a:pt x="148774" y="2402"/>
                    <a:pt x="144520" y="1331"/>
                    <a:pt x="141221" y="3328"/>
                  </a:cubicBezTo>
                  <a:close/>
                  <a:moveTo>
                    <a:pt x="92604" y="62334"/>
                  </a:moveTo>
                  <a:cubicBezTo>
                    <a:pt x="98131" y="59122"/>
                    <a:pt x="101865" y="53161"/>
                    <a:pt x="101865" y="46302"/>
                  </a:cubicBezTo>
                  <a:cubicBezTo>
                    <a:pt x="101865" y="36087"/>
                    <a:pt x="93559" y="27781"/>
                    <a:pt x="83344" y="27781"/>
                  </a:cubicBezTo>
                  <a:cubicBezTo>
                    <a:pt x="73128" y="27781"/>
                    <a:pt x="64823" y="36087"/>
                    <a:pt x="64823" y="46302"/>
                  </a:cubicBezTo>
                  <a:cubicBezTo>
                    <a:pt x="64823" y="53161"/>
                    <a:pt x="68556" y="59151"/>
                    <a:pt x="74083" y="62334"/>
                  </a:cubicBezTo>
                  <a:lnTo>
                    <a:pt x="74083" y="138906"/>
                  </a:lnTo>
                  <a:cubicBezTo>
                    <a:pt x="74083" y="144028"/>
                    <a:pt x="78222" y="148167"/>
                    <a:pt x="83344" y="148167"/>
                  </a:cubicBezTo>
                  <a:cubicBezTo>
                    <a:pt x="88466" y="148167"/>
                    <a:pt x="92604" y="144028"/>
                    <a:pt x="92604" y="138906"/>
                  </a:cubicBezTo>
                  <a:lnTo>
                    <a:pt x="92604" y="62334"/>
                  </a:lnTo>
                  <a:close/>
                  <a:moveTo>
                    <a:pt x="52148" y="26334"/>
                  </a:moveTo>
                  <a:cubicBezTo>
                    <a:pt x="54231" y="23093"/>
                    <a:pt x="53276" y="18810"/>
                    <a:pt x="50064" y="16727"/>
                  </a:cubicBezTo>
                  <a:cubicBezTo>
                    <a:pt x="46852" y="14643"/>
                    <a:pt x="42540" y="15598"/>
                    <a:pt x="40456" y="18810"/>
                  </a:cubicBezTo>
                  <a:cubicBezTo>
                    <a:pt x="35363" y="26739"/>
                    <a:pt x="32411" y="36174"/>
                    <a:pt x="32411" y="46302"/>
                  </a:cubicBezTo>
                  <a:cubicBezTo>
                    <a:pt x="32411" y="56431"/>
                    <a:pt x="35363" y="65865"/>
                    <a:pt x="40456" y="73794"/>
                  </a:cubicBezTo>
                  <a:cubicBezTo>
                    <a:pt x="42540" y="77035"/>
                    <a:pt x="46823" y="77961"/>
                    <a:pt x="50064" y="75878"/>
                  </a:cubicBezTo>
                  <a:cubicBezTo>
                    <a:pt x="53305" y="73794"/>
                    <a:pt x="54231" y="69511"/>
                    <a:pt x="52148" y="66270"/>
                  </a:cubicBezTo>
                  <a:cubicBezTo>
                    <a:pt x="48444" y="60511"/>
                    <a:pt x="46302" y="53653"/>
                    <a:pt x="46302" y="46302"/>
                  </a:cubicBezTo>
                  <a:cubicBezTo>
                    <a:pt x="46302" y="38952"/>
                    <a:pt x="48444" y="32093"/>
                    <a:pt x="52148" y="26334"/>
                  </a:cubicBezTo>
                  <a:close/>
                  <a:moveTo>
                    <a:pt x="126231" y="18810"/>
                  </a:moveTo>
                  <a:cubicBezTo>
                    <a:pt x="124147" y="15569"/>
                    <a:pt x="119865" y="14643"/>
                    <a:pt x="116623" y="16727"/>
                  </a:cubicBezTo>
                  <a:cubicBezTo>
                    <a:pt x="113382" y="18810"/>
                    <a:pt x="112456" y="23093"/>
                    <a:pt x="114540" y="26334"/>
                  </a:cubicBezTo>
                  <a:cubicBezTo>
                    <a:pt x="118244" y="32093"/>
                    <a:pt x="120385" y="38952"/>
                    <a:pt x="120385" y="46302"/>
                  </a:cubicBezTo>
                  <a:cubicBezTo>
                    <a:pt x="120385" y="53653"/>
                    <a:pt x="118244" y="60511"/>
                    <a:pt x="114540" y="66270"/>
                  </a:cubicBezTo>
                  <a:cubicBezTo>
                    <a:pt x="112456" y="69511"/>
                    <a:pt x="113411" y="73794"/>
                    <a:pt x="116623" y="75878"/>
                  </a:cubicBezTo>
                  <a:cubicBezTo>
                    <a:pt x="119836" y="77961"/>
                    <a:pt x="124147" y="77006"/>
                    <a:pt x="126231" y="73794"/>
                  </a:cubicBezTo>
                  <a:cubicBezTo>
                    <a:pt x="131324" y="65865"/>
                    <a:pt x="134276" y="56431"/>
                    <a:pt x="134276" y="46302"/>
                  </a:cubicBezTo>
                  <a:cubicBezTo>
                    <a:pt x="134276" y="36174"/>
                    <a:pt x="131324" y="26739"/>
                    <a:pt x="126231" y="18810"/>
                  </a:cubicBezTo>
                  <a:close/>
                </a:path>
              </a:pathLst>
            </a:custGeom>
            <a:solidFill>
              <a:srgbClr val="D8A25D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12" name="Text 10"/>
            <p:cNvSpPr/>
            <p:nvPr/>
          </p:nvSpPr>
          <p:spPr>
            <a:xfrm>
              <a:off x="1617" y="6532"/>
              <a:ext cx="7983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28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动态设备展示：</a:t>
              </a:r>
              <a:endParaRPr lang="en-US" sz="28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en-US" sz="28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从/devices/动态获取设备列表，绘制监测点Marker</a:t>
              </a:r>
              <a:endParaRPr lang="en-US" sz="28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929" y="8907"/>
              <a:ext cx="600" cy="442"/>
            </a:xfrm>
            <a:custGeom>
              <a:avLst/>
              <a:gdLst/>
              <a:ahLst/>
              <a:cxnLst/>
              <a:rect l="l" t="t" r="r" b="b"/>
              <a:pathLst>
                <a:path w="148167" h="148167">
                  <a:moveTo>
                    <a:pt x="0" y="23151"/>
                  </a:moveTo>
                  <a:cubicBezTo>
                    <a:pt x="0" y="15482"/>
                    <a:pt x="6222" y="9260"/>
                    <a:pt x="13891" y="9260"/>
                  </a:cubicBezTo>
                  <a:lnTo>
                    <a:pt x="41672" y="9260"/>
                  </a:lnTo>
                  <a:cubicBezTo>
                    <a:pt x="49341" y="9260"/>
                    <a:pt x="55562" y="15482"/>
                    <a:pt x="55562" y="23151"/>
                  </a:cubicBezTo>
                  <a:lnTo>
                    <a:pt x="55562" y="27781"/>
                  </a:lnTo>
                  <a:lnTo>
                    <a:pt x="92604" y="27781"/>
                  </a:lnTo>
                  <a:lnTo>
                    <a:pt x="92604" y="23151"/>
                  </a:lnTo>
                  <a:cubicBezTo>
                    <a:pt x="92604" y="15482"/>
                    <a:pt x="98826" y="9260"/>
                    <a:pt x="106495" y="9260"/>
                  </a:cubicBezTo>
                  <a:lnTo>
                    <a:pt x="134276" y="9260"/>
                  </a:lnTo>
                  <a:cubicBezTo>
                    <a:pt x="141945" y="9260"/>
                    <a:pt x="148167" y="15482"/>
                    <a:pt x="148167" y="23151"/>
                  </a:cubicBezTo>
                  <a:lnTo>
                    <a:pt x="148167" y="50932"/>
                  </a:lnTo>
                  <a:cubicBezTo>
                    <a:pt x="148167" y="58601"/>
                    <a:pt x="141945" y="64823"/>
                    <a:pt x="134276" y="64823"/>
                  </a:cubicBezTo>
                  <a:lnTo>
                    <a:pt x="106495" y="64823"/>
                  </a:lnTo>
                  <a:cubicBezTo>
                    <a:pt x="98826" y="64823"/>
                    <a:pt x="92604" y="58601"/>
                    <a:pt x="92604" y="50932"/>
                  </a:cubicBezTo>
                  <a:lnTo>
                    <a:pt x="92604" y="46302"/>
                  </a:lnTo>
                  <a:lnTo>
                    <a:pt x="55562" y="46302"/>
                  </a:lnTo>
                  <a:lnTo>
                    <a:pt x="55562" y="50932"/>
                  </a:lnTo>
                  <a:cubicBezTo>
                    <a:pt x="55562" y="53045"/>
                    <a:pt x="55071" y="55071"/>
                    <a:pt x="54231" y="56865"/>
                  </a:cubicBezTo>
                  <a:lnTo>
                    <a:pt x="74083" y="83344"/>
                  </a:lnTo>
                  <a:lnTo>
                    <a:pt x="97234" y="83344"/>
                  </a:lnTo>
                  <a:cubicBezTo>
                    <a:pt x="104903" y="83344"/>
                    <a:pt x="111125" y="89566"/>
                    <a:pt x="111125" y="97234"/>
                  </a:cubicBezTo>
                  <a:lnTo>
                    <a:pt x="111125" y="125016"/>
                  </a:lnTo>
                  <a:cubicBezTo>
                    <a:pt x="111125" y="132684"/>
                    <a:pt x="104903" y="138906"/>
                    <a:pt x="97234" y="138906"/>
                  </a:cubicBezTo>
                  <a:lnTo>
                    <a:pt x="69453" y="138906"/>
                  </a:lnTo>
                  <a:cubicBezTo>
                    <a:pt x="61784" y="138906"/>
                    <a:pt x="55562" y="132684"/>
                    <a:pt x="55562" y="125016"/>
                  </a:cubicBezTo>
                  <a:lnTo>
                    <a:pt x="55562" y="97234"/>
                  </a:lnTo>
                  <a:cubicBezTo>
                    <a:pt x="55562" y="95122"/>
                    <a:pt x="56054" y="93096"/>
                    <a:pt x="56894" y="91302"/>
                  </a:cubicBezTo>
                  <a:lnTo>
                    <a:pt x="37042" y="64823"/>
                  </a:lnTo>
                  <a:lnTo>
                    <a:pt x="13891" y="64823"/>
                  </a:lnTo>
                  <a:cubicBezTo>
                    <a:pt x="6222" y="64823"/>
                    <a:pt x="0" y="58601"/>
                    <a:pt x="0" y="50932"/>
                  </a:cubicBezTo>
                  <a:lnTo>
                    <a:pt x="0" y="23151"/>
                  </a:ln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14" name="Text 12"/>
            <p:cNvSpPr/>
            <p:nvPr/>
          </p:nvSpPr>
          <p:spPr>
            <a:xfrm>
              <a:off x="1617" y="8525"/>
              <a:ext cx="8081" cy="192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28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管网线路可视化：</a:t>
              </a:r>
              <a:endParaRPr lang="en-US" sz="28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en-US" sz="28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polyline模拟主干管+支路走向</a:t>
              </a:r>
              <a:endParaRPr lang="en-US" sz="28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895" y="11076"/>
              <a:ext cx="550" cy="424"/>
            </a:xfrm>
            <a:custGeom>
              <a:avLst/>
              <a:gdLst/>
              <a:ahLst/>
              <a:cxnLst/>
              <a:rect l="l" t="t" r="r" b="b"/>
              <a:pathLst>
                <a:path w="148167" h="148167">
                  <a:moveTo>
                    <a:pt x="9260" y="9260"/>
                  </a:moveTo>
                  <a:cubicBezTo>
                    <a:pt x="14383" y="9260"/>
                    <a:pt x="18521" y="13399"/>
                    <a:pt x="18521" y="18521"/>
                  </a:cubicBezTo>
                  <a:lnTo>
                    <a:pt x="18521" y="115755"/>
                  </a:lnTo>
                  <a:cubicBezTo>
                    <a:pt x="18521" y="118302"/>
                    <a:pt x="20604" y="120385"/>
                    <a:pt x="23151" y="120385"/>
                  </a:cubicBezTo>
                  <a:lnTo>
                    <a:pt x="138906" y="120385"/>
                  </a:lnTo>
                  <a:cubicBezTo>
                    <a:pt x="144028" y="120385"/>
                    <a:pt x="148167" y="124524"/>
                    <a:pt x="148167" y="129646"/>
                  </a:cubicBezTo>
                  <a:cubicBezTo>
                    <a:pt x="148167" y="134768"/>
                    <a:pt x="144028" y="138906"/>
                    <a:pt x="138906" y="138906"/>
                  </a:cubicBezTo>
                  <a:lnTo>
                    <a:pt x="23151" y="138906"/>
                  </a:lnTo>
                  <a:cubicBezTo>
                    <a:pt x="10360" y="138906"/>
                    <a:pt x="0" y="128546"/>
                    <a:pt x="0" y="115755"/>
                  </a:cubicBezTo>
                  <a:lnTo>
                    <a:pt x="0" y="18521"/>
                  </a:lnTo>
                  <a:cubicBezTo>
                    <a:pt x="0" y="13399"/>
                    <a:pt x="4138" y="9260"/>
                    <a:pt x="9260" y="9260"/>
                  </a:cubicBezTo>
                  <a:close/>
                  <a:moveTo>
                    <a:pt x="69453" y="27781"/>
                  </a:moveTo>
                  <a:cubicBezTo>
                    <a:pt x="71392" y="27781"/>
                    <a:pt x="73244" y="28592"/>
                    <a:pt x="74575" y="30038"/>
                  </a:cubicBezTo>
                  <a:lnTo>
                    <a:pt x="95151" y="52466"/>
                  </a:lnTo>
                  <a:lnTo>
                    <a:pt x="108521" y="39067"/>
                  </a:lnTo>
                  <a:cubicBezTo>
                    <a:pt x="111241" y="36347"/>
                    <a:pt x="115639" y="36347"/>
                    <a:pt x="118331" y="39067"/>
                  </a:cubicBezTo>
                  <a:lnTo>
                    <a:pt x="136852" y="57588"/>
                  </a:lnTo>
                  <a:cubicBezTo>
                    <a:pt x="138154" y="58890"/>
                    <a:pt x="138877" y="60656"/>
                    <a:pt x="138877" y="62508"/>
                  </a:cubicBezTo>
                  <a:lnTo>
                    <a:pt x="138877" y="94919"/>
                  </a:lnTo>
                  <a:cubicBezTo>
                    <a:pt x="138877" y="98768"/>
                    <a:pt x="135781" y="101865"/>
                    <a:pt x="131932" y="101865"/>
                  </a:cubicBezTo>
                  <a:lnTo>
                    <a:pt x="43958" y="101865"/>
                  </a:lnTo>
                  <a:cubicBezTo>
                    <a:pt x="40109" y="101865"/>
                    <a:pt x="37013" y="98768"/>
                    <a:pt x="37013" y="94919"/>
                  </a:cubicBezTo>
                  <a:lnTo>
                    <a:pt x="37013" y="62508"/>
                  </a:lnTo>
                  <a:cubicBezTo>
                    <a:pt x="37013" y="60771"/>
                    <a:pt x="37678" y="59093"/>
                    <a:pt x="38836" y="57820"/>
                  </a:cubicBezTo>
                  <a:lnTo>
                    <a:pt x="64302" y="30038"/>
                  </a:lnTo>
                  <a:cubicBezTo>
                    <a:pt x="65604" y="28592"/>
                    <a:pt x="67485" y="27781"/>
                    <a:pt x="69424" y="27781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sp>
          <p:nvSpPr>
            <p:cNvPr id="16" name="Text 14"/>
            <p:cNvSpPr/>
            <p:nvPr/>
          </p:nvSpPr>
          <p:spPr>
            <a:xfrm>
              <a:off x="1617" y="11500"/>
              <a:ext cx="7646" cy="33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28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实时趋势曲线：</a:t>
              </a:r>
              <a:endParaRPr lang="en-US" sz="28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en-US" sz="28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压力/流量时序数据实时刷新</a:t>
              </a:r>
              <a:endParaRPr lang="en-US" sz="28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pic>
          <p:nvPicPr>
            <p:cNvPr id="66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456" y="3150"/>
              <a:ext cx="13726" cy="8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组合 105"/>
          <p:cNvGrpSpPr/>
          <p:nvPr/>
        </p:nvGrpSpPr>
        <p:grpSpPr>
          <a:xfrm>
            <a:off x="461010" y="1364615"/>
            <a:ext cx="15104110" cy="7265670"/>
            <a:chOff x="667" y="2075"/>
            <a:chExt cx="23786" cy="11442"/>
          </a:xfrm>
        </p:grpSpPr>
        <p:grpSp>
          <p:nvGrpSpPr>
            <p:cNvPr id="102" name="组合 101"/>
            <p:cNvGrpSpPr/>
            <p:nvPr/>
          </p:nvGrpSpPr>
          <p:grpSpPr>
            <a:xfrm>
              <a:off x="667" y="2075"/>
              <a:ext cx="23786" cy="11442"/>
              <a:chOff x="667" y="2158"/>
              <a:chExt cx="23786" cy="11442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667" y="2158"/>
                <a:ext cx="23787" cy="11442"/>
                <a:chOff x="12942" y="2075"/>
                <a:chExt cx="11983" cy="6083"/>
              </a:xfrm>
            </p:grpSpPr>
            <p:sp>
              <p:nvSpPr>
                <p:cNvPr id="86" name="Shape 33"/>
                <p:cNvSpPr/>
                <p:nvPr/>
              </p:nvSpPr>
              <p:spPr>
                <a:xfrm>
                  <a:off x="12942" y="2075"/>
                  <a:ext cx="11983" cy="6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417" h="3862917">
                      <a:moveTo>
                        <a:pt x="127013" y="0"/>
                      </a:moveTo>
                      <a:lnTo>
                        <a:pt x="7482404" y="0"/>
                      </a:lnTo>
                      <a:cubicBezTo>
                        <a:pt x="7552551" y="0"/>
                        <a:pt x="7609417" y="56866"/>
                        <a:pt x="7609417" y="127013"/>
                      </a:cubicBezTo>
                      <a:lnTo>
                        <a:pt x="7609417" y="3735904"/>
                      </a:lnTo>
                      <a:cubicBezTo>
                        <a:pt x="7609417" y="3806051"/>
                        <a:pt x="7552551" y="3862917"/>
                        <a:pt x="7482404" y="3862917"/>
                      </a:cubicBezTo>
                      <a:lnTo>
                        <a:pt x="127013" y="3862917"/>
                      </a:lnTo>
                      <a:cubicBezTo>
                        <a:pt x="56866" y="3862917"/>
                        <a:pt x="0" y="3806051"/>
                        <a:pt x="0" y="3735904"/>
                      </a:cubicBezTo>
                      <a:lnTo>
                        <a:pt x="0" y="127013"/>
                      </a:lnTo>
                      <a:cubicBezTo>
                        <a:pt x="0" y="56912"/>
                        <a:pt x="56912" y="0"/>
                        <a:pt x="127013" y="0"/>
                      </a:cubicBezTo>
                      <a:close/>
                    </a:path>
                  </a:pathLst>
                </a:custGeom>
                <a:solidFill>
                  <a:srgbClr val="4A5C6A"/>
                </a:solidFill>
                <a:ln w="12700">
                  <a:solidFill>
                    <a:srgbClr val="4A5C6A">
                      <a:alpha val="30196"/>
                    </a:srgbClr>
                  </a:solidFill>
                  <a:prstDash val="soli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7" name="Shape 34"/>
                <p:cNvSpPr/>
                <p:nvPr/>
              </p:nvSpPr>
              <p:spPr>
                <a:xfrm>
                  <a:off x="13217" y="2350"/>
                  <a:ext cx="667" cy="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33" h="423333">
                      <a:moveTo>
                        <a:pt x="84667" y="0"/>
                      </a:moveTo>
                      <a:lnTo>
                        <a:pt x="338667" y="0"/>
                      </a:lnTo>
                      <a:cubicBezTo>
                        <a:pt x="385427" y="0"/>
                        <a:pt x="423333" y="37907"/>
                        <a:pt x="423333" y="84667"/>
                      </a:cubicBezTo>
                      <a:lnTo>
                        <a:pt x="423333" y="338667"/>
                      </a:lnTo>
                      <a:cubicBezTo>
                        <a:pt x="423333" y="385427"/>
                        <a:pt x="385427" y="423333"/>
                        <a:pt x="338667" y="423333"/>
                      </a:cubicBezTo>
                      <a:lnTo>
                        <a:pt x="84667" y="423333"/>
                      </a:lnTo>
                      <a:cubicBezTo>
                        <a:pt x="37907" y="423333"/>
                        <a:pt x="0" y="385427"/>
                        <a:pt x="0" y="338667"/>
                      </a:cubicBezTo>
                      <a:lnTo>
                        <a:pt x="0" y="84667"/>
                      </a:lnTo>
                      <a:cubicBezTo>
                        <a:pt x="0" y="37907"/>
                        <a:pt x="37907" y="0"/>
                        <a:pt x="84667" y="0"/>
                      </a:cubicBezTo>
                      <a:close/>
                    </a:path>
                  </a:pathLst>
                </a:custGeom>
                <a:solidFill>
                  <a:srgbClr val="D8A25D">
                    <a:alpha val="20000"/>
                  </a:srgbClr>
                </a:solidFill>
              </p:spPr>
            </p:sp>
            <p:sp>
              <p:nvSpPr>
                <p:cNvPr id="88" name="Shape 35"/>
                <p:cNvSpPr/>
                <p:nvPr/>
              </p:nvSpPr>
              <p:spPr>
                <a:xfrm>
                  <a:off x="13404" y="2533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190500">
                      <a:moveTo>
                        <a:pt x="49783" y="13506"/>
                      </a:moveTo>
                      <a:cubicBezTo>
                        <a:pt x="53839" y="16334"/>
                        <a:pt x="54806" y="21915"/>
                        <a:pt x="51978" y="25933"/>
                      </a:cubicBezTo>
                      <a:lnTo>
                        <a:pt x="31142" y="55699"/>
                      </a:lnTo>
                      <a:cubicBezTo>
                        <a:pt x="29617" y="57857"/>
                        <a:pt x="27236" y="59234"/>
                        <a:pt x="24594" y="59457"/>
                      </a:cubicBezTo>
                      <a:cubicBezTo>
                        <a:pt x="21952" y="59680"/>
                        <a:pt x="19348" y="58787"/>
                        <a:pt x="17487" y="56927"/>
                      </a:cubicBezTo>
                      <a:lnTo>
                        <a:pt x="2604" y="42044"/>
                      </a:lnTo>
                      <a:cubicBezTo>
                        <a:pt x="-856" y="38546"/>
                        <a:pt x="-856" y="32891"/>
                        <a:pt x="2604" y="29394"/>
                      </a:cubicBezTo>
                      <a:cubicBezTo>
                        <a:pt x="6065" y="25896"/>
                        <a:pt x="11757" y="25933"/>
                        <a:pt x="15255" y="29394"/>
                      </a:cubicBezTo>
                      <a:lnTo>
                        <a:pt x="22622" y="36761"/>
                      </a:lnTo>
                      <a:lnTo>
                        <a:pt x="37356" y="15701"/>
                      </a:lnTo>
                      <a:cubicBezTo>
                        <a:pt x="40184" y="11646"/>
                        <a:pt x="45765" y="10678"/>
                        <a:pt x="49783" y="13506"/>
                      </a:cubicBezTo>
                      <a:close/>
                      <a:moveTo>
                        <a:pt x="49783" y="73037"/>
                      </a:moveTo>
                      <a:cubicBezTo>
                        <a:pt x="53839" y="75865"/>
                        <a:pt x="54806" y="81446"/>
                        <a:pt x="51978" y="85465"/>
                      </a:cubicBezTo>
                      <a:lnTo>
                        <a:pt x="31142" y="115230"/>
                      </a:lnTo>
                      <a:cubicBezTo>
                        <a:pt x="29617" y="117388"/>
                        <a:pt x="27236" y="118765"/>
                        <a:pt x="24594" y="118988"/>
                      </a:cubicBezTo>
                      <a:cubicBezTo>
                        <a:pt x="21952" y="119211"/>
                        <a:pt x="19348" y="118318"/>
                        <a:pt x="17487" y="116458"/>
                      </a:cubicBezTo>
                      <a:lnTo>
                        <a:pt x="2604" y="101575"/>
                      </a:lnTo>
                      <a:cubicBezTo>
                        <a:pt x="-893" y="98078"/>
                        <a:pt x="-893" y="92422"/>
                        <a:pt x="2604" y="88962"/>
                      </a:cubicBezTo>
                      <a:cubicBezTo>
                        <a:pt x="6102" y="85502"/>
                        <a:pt x="11757" y="85465"/>
                        <a:pt x="15218" y="88962"/>
                      </a:cubicBezTo>
                      <a:lnTo>
                        <a:pt x="22585" y="96329"/>
                      </a:lnTo>
                      <a:lnTo>
                        <a:pt x="37319" y="75270"/>
                      </a:lnTo>
                      <a:cubicBezTo>
                        <a:pt x="40146" y="71214"/>
                        <a:pt x="45727" y="70247"/>
                        <a:pt x="49746" y="73075"/>
                      </a:cubicBezTo>
                      <a:close/>
                      <a:moveTo>
                        <a:pt x="83344" y="35719"/>
                      </a:moveTo>
                      <a:cubicBezTo>
                        <a:pt x="83344" y="29133"/>
                        <a:pt x="88664" y="23812"/>
                        <a:pt x="95250" y="23812"/>
                      </a:cubicBezTo>
                      <a:lnTo>
                        <a:pt x="178594" y="23812"/>
                      </a:lnTo>
                      <a:cubicBezTo>
                        <a:pt x="185179" y="23812"/>
                        <a:pt x="190500" y="29133"/>
                        <a:pt x="190500" y="35719"/>
                      </a:cubicBezTo>
                      <a:cubicBezTo>
                        <a:pt x="190500" y="42304"/>
                        <a:pt x="185179" y="47625"/>
                        <a:pt x="178594" y="47625"/>
                      </a:cubicBezTo>
                      <a:lnTo>
                        <a:pt x="95250" y="47625"/>
                      </a:lnTo>
                      <a:cubicBezTo>
                        <a:pt x="88664" y="47625"/>
                        <a:pt x="83344" y="42304"/>
                        <a:pt x="83344" y="35719"/>
                      </a:cubicBezTo>
                      <a:close/>
                      <a:moveTo>
                        <a:pt x="83344" y="95250"/>
                      </a:moveTo>
                      <a:cubicBezTo>
                        <a:pt x="83344" y="88664"/>
                        <a:pt x="88664" y="83344"/>
                        <a:pt x="95250" y="83344"/>
                      </a:cubicBezTo>
                      <a:lnTo>
                        <a:pt x="178594" y="83344"/>
                      </a:lnTo>
                      <a:cubicBezTo>
                        <a:pt x="185179" y="83344"/>
                        <a:pt x="190500" y="88664"/>
                        <a:pt x="190500" y="95250"/>
                      </a:cubicBezTo>
                      <a:cubicBezTo>
                        <a:pt x="190500" y="101836"/>
                        <a:pt x="185179" y="107156"/>
                        <a:pt x="178594" y="107156"/>
                      </a:cubicBezTo>
                      <a:lnTo>
                        <a:pt x="95250" y="107156"/>
                      </a:lnTo>
                      <a:cubicBezTo>
                        <a:pt x="88664" y="107156"/>
                        <a:pt x="83344" y="101836"/>
                        <a:pt x="83344" y="95250"/>
                      </a:cubicBezTo>
                      <a:close/>
                      <a:moveTo>
                        <a:pt x="59531" y="154781"/>
                      </a:moveTo>
                      <a:cubicBezTo>
                        <a:pt x="59531" y="148196"/>
                        <a:pt x="64852" y="142875"/>
                        <a:pt x="71438" y="142875"/>
                      </a:cubicBezTo>
                      <a:lnTo>
                        <a:pt x="178594" y="142875"/>
                      </a:lnTo>
                      <a:cubicBezTo>
                        <a:pt x="185179" y="142875"/>
                        <a:pt x="190500" y="148196"/>
                        <a:pt x="190500" y="154781"/>
                      </a:cubicBezTo>
                      <a:cubicBezTo>
                        <a:pt x="190500" y="161367"/>
                        <a:pt x="185179" y="166688"/>
                        <a:pt x="178594" y="166688"/>
                      </a:cubicBezTo>
                      <a:lnTo>
                        <a:pt x="71438" y="166688"/>
                      </a:lnTo>
                      <a:cubicBezTo>
                        <a:pt x="64852" y="166688"/>
                        <a:pt x="59531" y="161367"/>
                        <a:pt x="59531" y="154781"/>
                      </a:cubicBezTo>
                      <a:close/>
                      <a:moveTo>
                        <a:pt x="23812" y="139898"/>
                      </a:moveTo>
                      <a:cubicBezTo>
                        <a:pt x="32027" y="139898"/>
                        <a:pt x="38695" y="146567"/>
                        <a:pt x="38695" y="154781"/>
                      </a:cubicBezTo>
                      <a:cubicBezTo>
                        <a:pt x="38695" y="162995"/>
                        <a:pt x="32027" y="169664"/>
                        <a:pt x="23812" y="169664"/>
                      </a:cubicBezTo>
                      <a:cubicBezTo>
                        <a:pt x="15598" y="169664"/>
                        <a:pt x="8930" y="162995"/>
                        <a:pt x="8930" y="154781"/>
                      </a:cubicBezTo>
                      <a:cubicBezTo>
                        <a:pt x="8930" y="146567"/>
                        <a:pt x="15598" y="139898"/>
                        <a:pt x="23812" y="139898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89" name="Text 36"/>
                <p:cNvSpPr/>
                <p:nvPr/>
              </p:nvSpPr>
              <p:spPr>
                <a:xfrm>
                  <a:off x="14083" y="2450"/>
                  <a:ext cx="3717" cy="4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665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Workorders 工单流转页</a:t>
                  </a:r>
                  <a:endParaRPr lang="en-US" sz="1600" dirty="0"/>
                </a:p>
              </p:txBody>
            </p:sp>
            <p:sp>
              <p:nvSpPr>
                <p:cNvPr id="90" name="Shape 37"/>
                <p:cNvSpPr/>
                <p:nvPr/>
              </p:nvSpPr>
              <p:spPr>
                <a:xfrm>
                  <a:off x="13139" y="3532"/>
                  <a:ext cx="233" cy="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67" h="148167">
                      <a:moveTo>
                        <a:pt x="13891" y="41672"/>
                      </a:moveTo>
                      <a:cubicBezTo>
                        <a:pt x="21557" y="41672"/>
                        <a:pt x="27781" y="35448"/>
                        <a:pt x="27781" y="27781"/>
                      </a:cubicBezTo>
                      <a:cubicBezTo>
                        <a:pt x="27781" y="20115"/>
                        <a:pt x="21557" y="13891"/>
                        <a:pt x="13891" y="13891"/>
                      </a:cubicBezTo>
                      <a:cubicBezTo>
                        <a:pt x="6224" y="13891"/>
                        <a:pt x="0" y="20115"/>
                        <a:pt x="0" y="27781"/>
                      </a:cubicBezTo>
                      <a:cubicBezTo>
                        <a:pt x="0" y="35448"/>
                        <a:pt x="6224" y="41672"/>
                        <a:pt x="13891" y="41672"/>
                      </a:cubicBezTo>
                      <a:close/>
                      <a:moveTo>
                        <a:pt x="55562" y="18521"/>
                      </a:moveTo>
                      <a:cubicBezTo>
                        <a:pt x="50440" y="18521"/>
                        <a:pt x="46302" y="22659"/>
                        <a:pt x="46302" y="27781"/>
                      </a:cubicBezTo>
                      <a:cubicBezTo>
                        <a:pt x="46302" y="32903"/>
                        <a:pt x="50440" y="37042"/>
                        <a:pt x="55562" y="37042"/>
                      </a:cubicBezTo>
                      <a:lnTo>
                        <a:pt x="138906" y="37042"/>
                      </a:lnTo>
                      <a:cubicBezTo>
                        <a:pt x="144028" y="37042"/>
                        <a:pt x="148167" y="32903"/>
                        <a:pt x="148167" y="27781"/>
                      </a:cubicBezTo>
                      <a:cubicBezTo>
                        <a:pt x="148167" y="22659"/>
                        <a:pt x="144028" y="18521"/>
                        <a:pt x="138906" y="18521"/>
                      </a:cubicBezTo>
                      <a:lnTo>
                        <a:pt x="55562" y="18521"/>
                      </a:lnTo>
                      <a:close/>
                      <a:moveTo>
                        <a:pt x="55562" y="64823"/>
                      </a:moveTo>
                      <a:cubicBezTo>
                        <a:pt x="50440" y="64823"/>
                        <a:pt x="46302" y="68961"/>
                        <a:pt x="46302" y="74083"/>
                      </a:cubicBezTo>
                      <a:cubicBezTo>
                        <a:pt x="46302" y="79206"/>
                        <a:pt x="50440" y="83344"/>
                        <a:pt x="55562" y="83344"/>
                      </a:cubicBezTo>
                      <a:lnTo>
                        <a:pt x="138906" y="83344"/>
                      </a:lnTo>
                      <a:cubicBezTo>
                        <a:pt x="144028" y="83344"/>
                        <a:pt x="148167" y="79206"/>
                        <a:pt x="148167" y="74083"/>
                      </a:cubicBezTo>
                      <a:cubicBezTo>
                        <a:pt x="148167" y="68961"/>
                        <a:pt x="144028" y="64823"/>
                        <a:pt x="138906" y="64823"/>
                      </a:cubicBezTo>
                      <a:lnTo>
                        <a:pt x="55562" y="64823"/>
                      </a:lnTo>
                      <a:close/>
                      <a:moveTo>
                        <a:pt x="55562" y="111125"/>
                      </a:moveTo>
                      <a:cubicBezTo>
                        <a:pt x="50440" y="111125"/>
                        <a:pt x="46302" y="115263"/>
                        <a:pt x="46302" y="120385"/>
                      </a:cubicBezTo>
                      <a:cubicBezTo>
                        <a:pt x="46302" y="125508"/>
                        <a:pt x="50440" y="129646"/>
                        <a:pt x="55562" y="129646"/>
                      </a:cubicBezTo>
                      <a:lnTo>
                        <a:pt x="138906" y="129646"/>
                      </a:lnTo>
                      <a:cubicBezTo>
                        <a:pt x="144028" y="129646"/>
                        <a:pt x="148167" y="125508"/>
                        <a:pt x="148167" y="120385"/>
                      </a:cubicBezTo>
                      <a:cubicBezTo>
                        <a:pt x="148167" y="115263"/>
                        <a:pt x="144028" y="111125"/>
                        <a:pt x="138906" y="111125"/>
                      </a:cubicBezTo>
                      <a:lnTo>
                        <a:pt x="55562" y="111125"/>
                      </a:lnTo>
                      <a:close/>
                      <a:moveTo>
                        <a:pt x="13891" y="134276"/>
                      </a:moveTo>
                      <a:cubicBezTo>
                        <a:pt x="21557" y="134276"/>
                        <a:pt x="27781" y="128052"/>
                        <a:pt x="27781" y="120385"/>
                      </a:cubicBezTo>
                      <a:cubicBezTo>
                        <a:pt x="27781" y="112719"/>
                        <a:pt x="21557" y="106495"/>
                        <a:pt x="13891" y="106495"/>
                      </a:cubicBezTo>
                      <a:cubicBezTo>
                        <a:pt x="6224" y="106495"/>
                        <a:pt x="0" y="112719"/>
                        <a:pt x="0" y="120385"/>
                      </a:cubicBezTo>
                      <a:cubicBezTo>
                        <a:pt x="0" y="128052"/>
                        <a:pt x="6224" y="134276"/>
                        <a:pt x="13891" y="134276"/>
                      </a:cubicBezTo>
                      <a:close/>
                      <a:moveTo>
                        <a:pt x="27781" y="74083"/>
                      </a:moveTo>
                      <a:cubicBezTo>
                        <a:pt x="27781" y="66417"/>
                        <a:pt x="21557" y="60193"/>
                        <a:pt x="13891" y="60193"/>
                      </a:cubicBezTo>
                      <a:cubicBezTo>
                        <a:pt x="6224" y="60193"/>
                        <a:pt x="0" y="66417"/>
                        <a:pt x="0" y="74083"/>
                      </a:cubicBezTo>
                      <a:cubicBezTo>
                        <a:pt x="0" y="81750"/>
                        <a:pt x="6224" y="87974"/>
                        <a:pt x="13891" y="87974"/>
                      </a:cubicBezTo>
                      <a:cubicBezTo>
                        <a:pt x="21557" y="87974"/>
                        <a:pt x="27781" y="81750"/>
                        <a:pt x="27781" y="74083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91" name="Text 38"/>
                <p:cNvSpPr/>
                <p:nvPr/>
              </p:nvSpPr>
              <p:spPr>
                <a:xfrm>
                  <a:off x="13531" y="3466"/>
                  <a:ext cx="8383" cy="4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工单列表：</a:t>
                  </a:r>
                  <a:endPara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sz="2000" dirty="0">
                      <a:solidFill>
                        <a:srgbClr val="E0E2E5">
                          <a:alpha val="80000"/>
                        </a:srgb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从/workorders/拉取数据，展示ID、标题、状态、负责人等</a:t>
                  </a:r>
                  <a:endParaRPr 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  <p:sp>
              <p:nvSpPr>
                <p:cNvPr id="92" name="Shape 39"/>
                <p:cNvSpPr/>
                <p:nvPr/>
              </p:nvSpPr>
              <p:spPr>
                <a:xfrm>
                  <a:off x="13140" y="4577"/>
                  <a:ext cx="233" cy="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67" h="148167">
                      <a:moveTo>
                        <a:pt x="74083" y="148167"/>
                      </a:moveTo>
                      <a:cubicBezTo>
                        <a:pt x="114971" y="148167"/>
                        <a:pt x="148167" y="114971"/>
                        <a:pt x="148167" y="74083"/>
                      </a:cubicBezTo>
                      <a:cubicBezTo>
                        <a:pt x="148167" y="33196"/>
                        <a:pt x="114971" y="0"/>
                        <a:pt x="74083" y="0"/>
                      </a:cubicBezTo>
                      <a:cubicBezTo>
                        <a:pt x="33196" y="0"/>
                        <a:pt x="0" y="33196"/>
                        <a:pt x="0" y="74083"/>
                      </a:cubicBezTo>
                      <a:cubicBezTo>
                        <a:pt x="0" y="114971"/>
                        <a:pt x="33196" y="148167"/>
                        <a:pt x="74083" y="148167"/>
                      </a:cubicBezTo>
                      <a:close/>
                      <a:moveTo>
                        <a:pt x="67138" y="99549"/>
                      </a:moveTo>
                      <a:lnTo>
                        <a:pt x="67138" y="81029"/>
                      </a:lnTo>
                      <a:lnTo>
                        <a:pt x="48617" y="81029"/>
                      </a:lnTo>
                      <a:cubicBezTo>
                        <a:pt x="44768" y="81029"/>
                        <a:pt x="41672" y="77932"/>
                        <a:pt x="41672" y="74083"/>
                      </a:cubicBezTo>
                      <a:cubicBezTo>
                        <a:pt x="41672" y="70234"/>
                        <a:pt x="44768" y="67138"/>
                        <a:pt x="48617" y="67138"/>
                      </a:cubicBezTo>
                      <a:lnTo>
                        <a:pt x="67138" y="67138"/>
                      </a:lnTo>
                      <a:lnTo>
                        <a:pt x="67138" y="48617"/>
                      </a:lnTo>
                      <a:cubicBezTo>
                        <a:pt x="67138" y="44768"/>
                        <a:pt x="70234" y="41672"/>
                        <a:pt x="74083" y="41672"/>
                      </a:cubicBezTo>
                      <a:cubicBezTo>
                        <a:pt x="77932" y="41672"/>
                        <a:pt x="81029" y="44768"/>
                        <a:pt x="81029" y="48617"/>
                      </a:cubicBezTo>
                      <a:lnTo>
                        <a:pt x="81029" y="67138"/>
                      </a:lnTo>
                      <a:lnTo>
                        <a:pt x="99549" y="67138"/>
                      </a:lnTo>
                      <a:cubicBezTo>
                        <a:pt x="103398" y="67138"/>
                        <a:pt x="106495" y="70234"/>
                        <a:pt x="106495" y="74083"/>
                      </a:cubicBezTo>
                      <a:cubicBezTo>
                        <a:pt x="106495" y="77932"/>
                        <a:pt x="103398" y="81029"/>
                        <a:pt x="99549" y="81029"/>
                      </a:cubicBezTo>
                      <a:lnTo>
                        <a:pt x="81029" y="81029"/>
                      </a:lnTo>
                      <a:lnTo>
                        <a:pt x="81029" y="99549"/>
                      </a:lnTo>
                      <a:cubicBezTo>
                        <a:pt x="81029" y="103398"/>
                        <a:pt x="77932" y="106495"/>
                        <a:pt x="74083" y="106495"/>
                      </a:cubicBezTo>
                      <a:cubicBezTo>
                        <a:pt x="70234" y="106495"/>
                        <a:pt x="67138" y="103398"/>
                        <a:pt x="67138" y="99549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93" name="Text 40"/>
                <p:cNvSpPr/>
                <p:nvPr/>
              </p:nvSpPr>
              <p:spPr>
                <a:xfrm>
                  <a:off x="13532" y="4510"/>
                  <a:ext cx="9750" cy="4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从告警创建工单：</a:t>
                  </a:r>
                  <a:endPara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sz="2000" dirty="0">
                      <a:solidFill>
                        <a:srgbClr val="E0E2E5">
                          <a:alpha val="80000"/>
                        </a:srgb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顶部下拉选择告警→调用/workorders/from_alert/{alert_id}创建</a:t>
                  </a:r>
                  <a:endParaRPr 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  <p:sp>
              <p:nvSpPr>
                <p:cNvPr id="94" name="Shape 41"/>
                <p:cNvSpPr/>
                <p:nvPr/>
              </p:nvSpPr>
              <p:spPr>
                <a:xfrm>
                  <a:off x="13182" y="5626"/>
                  <a:ext cx="233" cy="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67" h="148167">
                      <a:moveTo>
                        <a:pt x="116855" y="9955"/>
                      </a:moveTo>
                      <a:cubicBezTo>
                        <a:pt x="120328" y="8508"/>
                        <a:pt x="124292" y="9318"/>
                        <a:pt x="126955" y="11952"/>
                      </a:cubicBezTo>
                      <a:lnTo>
                        <a:pt x="145475" y="30473"/>
                      </a:lnTo>
                      <a:cubicBezTo>
                        <a:pt x="147212" y="32209"/>
                        <a:pt x="148196" y="34553"/>
                        <a:pt x="148196" y="37013"/>
                      </a:cubicBezTo>
                      <a:cubicBezTo>
                        <a:pt x="148196" y="39473"/>
                        <a:pt x="147212" y="41817"/>
                        <a:pt x="145475" y="43553"/>
                      </a:cubicBezTo>
                      <a:lnTo>
                        <a:pt x="126955" y="62074"/>
                      </a:lnTo>
                      <a:cubicBezTo>
                        <a:pt x="124292" y="64736"/>
                        <a:pt x="120328" y="65517"/>
                        <a:pt x="116855" y="64071"/>
                      </a:cubicBezTo>
                      <a:cubicBezTo>
                        <a:pt x="113382" y="62624"/>
                        <a:pt x="111125" y="59296"/>
                        <a:pt x="111125" y="55562"/>
                      </a:cubicBezTo>
                      <a:lnTo>
                        <a:pt x="111125" y="46302"/>
                      </a:lnTo>
                      <a:lnTo>
                        <a:pt x="101865" y="46302"/>
                      </a:lnTo>
                      <a:cubicBezTo>
                        <a:pt x="98942" y="46302"/>
                        <a:pt x="96193" y="47662"/>
                        <a:pt x="94456" y="50006"/>
                      </a:cubicBezTo>
                      <a:lnTo>
                        <a:pt x="85080" y="62508"/>
                      </a:lnTo>
                      <a:lnTo>
                        <a:pt x="73505" y="47083"/>
                      </a:lnTo>
                      <a:lnTo>
                        <a:pt x="79640" y="38894"/>
                      </a:lnTo>
                      <a:cubicBezTo>
                        <a:pt x="84878" y="31891"/>
                        <a:pt x="93125" y="27781"/>
                        <a:pt x="101865" y="27781"/>
                      </a:cubicBezTo>
                      <a:lnTo>
                        <a:pt x="111125" y="27781"/>
                      </a:lnTo>
                      <a:lnTo>
                        <a:pt x="111125" y="18521"/>
                      </a:lnTo>
                      <a:cubicBezTo>
                        <a:pt x="111125" y="14788"/>
                        <a:pt x="113382" y="11402"/>
                        <a:pt x="116855" y="9955"/>
                      </a:cubicBezTo>
                      <a:close/>
                      <a:moveTo>
                        <a:pt x="44566" y="85659"/>
                      </a:moveTo>
                      <a:lnTo>
                        <a:pt x="56141" y="101083"/>
                      </a:lnTo>
                      <a:lnTo>
                        <a:pt x="50006" y="109273"/>
                      </a:lnTo>
                      <a:cubicBezTo>
                        <a:pt x="44768" y="116276"/>
                        <a:pt x="36521" y="120385"/>
                        <a:pt x="27781" y="120385"/>
                      </a:cubicBezTo>
                      <a:lnTo>
                        <a:pt x="9260" y="120385"/>
                      </a:lnTo>
                      <a:cubicBezTo>
                        <a:pt x="4138" y="120385"/>
                        <a:pt x="0" y="116247"/>
                        <a:pt x="0" y="111125"/>
                      </a:cubicBezTo>
                      <a:cubicBezTo>
                        <a:pt x="0" y="106003"/>
                        <a:pt x="4138" y="101865"/>
                        <a:pt x="9260" y="101865"/>
                      </a:cubicBezTo>
                      <a:lnTo>
                        <a:pt x="27781" y="101865"/>
                      </a:lnTo>
                      <a:cubicBezTo>
                        <a:pt x="30704" y="101865"/>
                        <a:pt x="33453" y="100504"/>
                        <a:pt x="35190" y="98160"/>
                      </a:cubicBezTo>
                      <a:lnTo>
                        <a:pt x="44566" y="85659"/>
                      </a:lnTo>
                      <a:close/>
                      <a:moveTo>
                        <a:pt x="126926" y="136186"/>
                      </a:moveTo>
                      <a:cubicBezTo>
                        <a:pt x="124263" y="138848"/>
                        <a:pt x="120299" y="139630"/>
                        <a:pt x="116826" y="138183"/>
                      </a:cubicBezTo>
                      <a:cubicBezTo>
                        <a:pt x="113353" y="136736"/>
                        <a:pt x="111125" y="133379"/>
                        <a:pt x="111125" y="129646"/>
                      </a:cubicBezTo>
                      <a:lnTo>
                        <a:pt x="111125" y="120385"/>
                      </a:lnTo>
                      <a:lnTo>
                        <a:pt x="101865" y="120385"/>
                      </a:lnTo>
                      <a:cubicBezTo>
                        <a:pt x="93125" y="120385"/>
                        <a:pt x="84878" y="116276"/>
                        <a:pt x="79640" y="109273"/>
                      </a:cubicBezTo>
                      <a:lnTo>
                        <a:pt x="35190" y="50006"/>
                      </a:lnTo>
                      <a:cubicBezTo>
                        <a:pt x="33453" y="47662"/>
                        <a:pt x="30704" y="46302"/>
                        <a:pt x="27781" y="46302"/>
                      </a:cubicBezTo>
                      <a:lnTo>
                        <a:pt x="9260" y="46302"/>
                      </a:lnTo>
                      <a:cubicBezTo>
                        <a:pt x="4138" y="46302"/>
                        <a:pt x="0" y="42164"/>
                        <a:pt x="0" y="37042"/>
                      </a:cubicBezTo>
                      <a:cubicBezTo>
                        <a:pt x="0" y="31919"/>
                        <a:pt x="4138" y="27781"/>
                        <a:pt x="9260" y="27781"/>
                      </a:cubicBezTo>
                      <a:lnTo>
                        <a:pt x="27781" y="27781"/>
                      </a:lnTo>
                      <a:cubicBezTo>
                        <a:pt x="36521" y="27781"/>
                        <a:pt x="44768" y="31891"/>
                        <a:pt x="50006" y="38894"/>
                      </a:cubicBezTo>
                      <a:lnTo>
                        <a:pt x="94456" y="98160"/>
                      </a:lnTo>
                      <a:cubicBezTo>
                        <a:pt x="96193" y="100504"/>
                        <a:pt x="98942" y="101865"/>
                        <a:pt x="101865" y="101865"/>
                      </a:cubicBezTo>
                      <a:lnTo>
                        <a:pt x="111125" y="101865"/>
                      </a:lnTo>
                      <a:lnTo>
                        <a:pt x="111125" y="92604"/>
                      </a:lnTo>
                      <a:cubicBezTo>
                        <a:pt x="111125" y="88871"/>
                        <a:pt x="113382" y="85485"/>
                        <a:pt x="116855" y="84038"/>
                      </a:cubicBezTo>
                      <a:cubicBezTo>
                        <a:pt x="120328" y="82591"/>
                        <a:pt x="124292" y="83402"/>
                        <a:pt x="126955" y="86035"/>
                      </a:cubicBezTo>
                      <a:lnTo>
                        <a:pt x="145475" y="104556"/>
                      </a:lnTo>
                      <a:cubicBezTo>
                        <a:pt x="147212" y="106292"/>
                        <a:pt x="148196" y="108636"/>
                        <a:pt x="148196" y="111096"/>
                      </a:cubicBezTo>
                      <a:cubicBezTo>
                        <a:pt x="148196" y="113556"/>
                        <a:pt x="147212" y="115900"/>
                        <a:pt x="145475" y="117636"/>
                      </a:cubicBezTo>
                      <a:lnTo>
                        <a:pt x="126955" y="136157"/>
                      </a:ln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95" name="Text 42"/>
                <p:cNvSpPr/>
                <p:nvPr/>
              </p:nvSpPr>
              <p:spPr>
                <a:xfrm>
                  <a:off x="13574" y="5559"/>
                  <a:ext cx="9083" cy="4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规范化状态流转：</a:t>
                  </a:r>
                  <a:endPara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sz="2000" dirty="0">
                      <a:solidFill>
                        <a:srgbClr val="E0E2E5">
                          <a:alpha val="80000"/>
                        </a:srgb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派单/到场/处理中/复测/结案，不同状态呈现不同表单字段</a:t>
                  </a:r>
                  <a:endParaRPr 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  <p:sp>
              <p:nvSpPr>
                <p:cNvPr id="96" name="Shape 43"/>
                <p:cNvSpPr/>
                <p:nvPr/>
              </p:nvSpPr>
              <p:spPr>
                <a:xfrm>
                  <a:off x="13155" y="6747"/>
                  <a:ext cx="204" cy="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46" h="148167">
                      <a:moveTo>
                        <a:pt x="22370" y="723"/>
                      </a:moveTo>
                      <a:cubicBezTo>
                        <a:pt x="24714" y="-463"/>
                        <a:pt x="27550" y="-203"/>
                        <a:pt x="29633" y="1389"/>
                      </a:cubicBezTo>
                      <a:lnTo>
                        <a:pt x="122238" y="70813"/>
                      </a:lnTo>
                      <a:cubicBezTo>
                        <a:pt x="124639" y="72607"/>
                        <a:pt x="125594" y="75733"/>
                        <a:pt x="124668" y="78569"/>
                      </a:cubicBezTo>
                      <a:cubicBezTo>
                        <a:pt x="123742" y="81405"/>
                        <a:pt x="121080" y="83315"/>
                        <a:pt x="118070" y="83315"/>
                      </a:cubicBezTo>
                      <a:lnTo>
                        <a:pt x="73997" y="83315"/>
                      </a:lnTo>
                      <a:lnTo>
                        <a:pt x="99723" y="134739"/>
                      </a:lnTo>
                      <a:cubicBezTo>
                        <a:pt x="102009" y="139311"/>
                        <a:pt x="100157" y="144868"/>
                        <a:pt x="95585" y="147154"/>
                      </a:cubicBezTo>
                      <a:cubicBezTo>
                        <a:pt x="91013" y="149440"/>
                        <a:pt x="85456" y="147588"/>
                        <a:pt x="83170" y="143016"/>
                      </a:cubicBezTo>
                      <a:lnTo>
                        <a:pt x="57444" y="91591"/>
                      </a:lnTo>
                      <a:lnTo>
                        <a:pt x="31022" y="126839"/>
                      </a:lnTo>
                      <a:cubicBezTo>
                        <a:pt x="29228" y="129241"/>
                        <a:pt x="26103" y="130196"/>
                        <a:pt x="23267" y="129270"/>
                      </a:cubicBezTo>
                      <a:cubicBezTo>
                        <a:pt x="20431" y="128344"/>
                        <a:pt x="18521" y="125681"/>
                        <a:pt x="18521" y="122701"/>
                      </a:cubicBezTo>
                      <a:lnTo>
                        <a:pt x="18521" y="6945"/>
                      </a:lnTo>
                      <a:cubicBezTo>
                        <a:pt x="18521" y="4312"/>
                        <a:pt x="19997" y="1910"/>
                        <a:pt x="22370" y="723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97" name="Text 44"/>
                <p:cNvSpPr/>
                <p:nvPr/>
              </p:nvSpPr>
              <p:spPr>
                <a:xfrm>
                  <a:off x="13532" y="6681"/>
                  <a:ext cx="8133" cy="4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操作设计优化：</a:t>
                  </a:r>
                  <a:endPara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sz="2000" dirty="0">
                      <a:solidFill>
                        <a:srgbClr val="E0E2E5">
                          <a:alpha val="80000"/>
                        </a:srgb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当前状态主操作按钮突出，次要状态收纳到下拉菜单</a:t>
                  </a:r>
                  <a:endParaRPr 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</p:grpSp>
          <p:pic>
            <p:nvPicPr>
              <p:cNvPr id="99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07" y="2659"/>
                <a:ext cx="12044" cy="38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图片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44" y="8108"/>
                <a:ext cx="12207" cy="40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" name="文本框 100"/>
            <p:cNvSpPr txBox="1"/>
            <p:nvPr/>
          </p:nvSpPr>
          <p:spPr>
            <a:xfrm>
              <a:off x="15918" y="12240"/>
              <a:ext cx="853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bg1"/>
                  </a:solidFill>
                </a:rPr>
                <a:t>工单状态更新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65455" y="1410335"/>
            <a:ext cx="15104110" cy="7444740"/>
            <a:chOff x="667" y="2076"/>
            <a:chExt cx="23786" cy="11724"/>
          </a:xfrm>
        </p:grpSpPr>
        <p:grpSp>
          <p:nvGrpSpPr>
            <p:cNvPr id="105" name="组合 104"/>
            <p:cNvGrpSpPr/>
            <p:nvPr/>
          </p:nvGrpSpPr>
          <p:grpSpPr>
            <a:xfrm>
              <a:off x="667" y="2076"/>
              <a:ext cx="23786" cy="11724"/>
              <a:chOff x="667" y="2076"/>
              <a:chExt cx="23786" cy="11724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667" y="2076"/>
                <a:ext cx="23786" cy="11724"/>
                <a:chOff x="667" y="2189"/>
                <a:chExt cx="23786" cy="11611"/>
              </a:xfrm>
            </p:grpSpPr>
            <p:sp>
              <p:nvSpPr>
                <p:cNvPr id="71" name="Shape 19"/>
                <p:cNvSpPr/>
                <p:nvPr/>
              </p:nvSpPr>
              <p:spPr>
                <a:xfrm>
                  <a:off x="667" y="2189"/>
                  <a:ext cx="23786" cy="11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417" h="3354917">
                      <a:moveTo>
                        <a:pt x="126984" y="0"/>
                      </a:moveTo>
                      <a:lnTo>
                        <a:pt x="7482433" y="0"/>
                      </a:lnTo>
                      <a:cubicBezTo>
                        <a:pt x="7552564" y="0"/>
                        <a:pt x="7609417" y="56852"/>
                        <a:pt x="7609417" y="126984"/>
                      </a:cubicBezTo>
                      <a:lnTo>
                        <a:pt x="7609417" y="3227933"/>
                      </a:lnTo>
                      <a:cubicBezTo>
                        <a:pt x="7609417" y="3298064"/>
                        <a:pt x="7552564" y="3354917"/>
                        <a:pt x="7482433" y="3354917"/>
                      </a:cubicBezTo>
                      <a:lnTo>
                        <a:pt x="126984" y="3354917"/>
                      </a:lnTo>
                      <a:cubicBezTo>
                        <a:pt x="56852" y="3354917"/>
                        <a:pt x="0" y="3298064"/>
                        <a:pt x="0" y="3227933"/>
                      </a:cubicBezTo>
                      <a:lnTo>
                        <a:pt x="0" y="126984"/>
                      </a:lnTo>
                      <a:cubicBezTo>
                        <a:pt x="0" y="56899"/>
                        <a:pt x="56899" y="0"/>
                        <a:pt x="126984" y="0"/>
                      </a:cubicBezTo>
                      <a:close/>
                    </a:path>
                  </a:pathLst>
                </a:custGeom>
                <a:solidFill>
                  <a:srgbClr val="4A5C6A"/>
                </a:solidFill>
                <a:ln w="12700">
                  <a:solidFill>
                    <a:srgbClr val="4A5C6A">
                      <a:alpha val="30196"/>
                    </a:srgbClr>
                  </a:solidFill>
                  <a:prstDash val="solid"/>
                </a:ln>
              </p:spPr>
            </p:sp>
            <p:sp>
              <p:nvSpPr>
                <p:cNvPr id="73" name="Shape 20"/>
                <p:cNvSpPr/>
                <p:nvPr/>
              </p:nvSpPr>
              <p:spPr>
                <a:xfrm>
                  <a:off x="1213" y="2793"/>
                  <a:ext cx="1324" cy="1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33" h="423333">
                      <a:moveTo>
                        <a:pt x="84667" y="0"/>
                      </a:moveTo>
                      <a:lnTo>
                        <a:pt x="338667" y="0"/>
                      </a:lnTo>
                      <a:cubicBezTo>
                        <a:pt x="385427" y="0"/>
                        <a:pt x="423333" y="37907"/>
                        <a:pt x="423333" y="84667"/>
                      </a:cubicBezTo>
                      <a:lnTo>
                        <a:pt x="423333" y="338667"/>
                      </a:lnTo>
                      <a:cubicBezTo>
                        <a:pt x="423333" y="385427"/>
                        <a:pt x="385427" y="423333"/>
                        <a:pt x="338667" y="423333"/>
                      </a:cubicBezTo>
                      <a:lnTo>
                        <a:pt x="84667" y="423333"/>
                      </a:lnTo>
                      <a:cubicBezTo>
                        <a:pt x="37907" y="423333"/>
                        <a:pt x="0" y="385427"/>
                        <a:pt x="0" y="338667"/>
                      </a:cubicBezTo>
                      <a:lnTo>
                        <a:pt x="0" y="84667"/>
                      </a:lnTo>
                      <a:cubicBezTo>
                        <a:pt x="0" y="37907"/>
                        <a:pt x="37907" y="0"/>
                        <a:pt x="84667" y="0"/>
                      </a:cubicBezTo>
                      <a:close/>
                    </a:path>
                  </a:pathLst>
                </a:custGeom>
                <a:solidFill>
                  <a:srgbClr val="D8A25D">
                    <a:alpha val="20000"/>
                  </a:srgbClr>
                </a:solidFill>
              </p:spPr>
            </p:sp>
            <p:sp>
              <p:nvSpPr>
                <p:cNvPr id="74" name="Shape 21"/>
                <p:cNvSpPr/>
                <p:nvPr/>
              </p:nvSpPr>
              <p:spPr>
                <a:xfrm>
                  <a:off x="1586" y="3196"/>
                  <a:ext cx="595" cy="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190500">
                      <a:moveTo>
                        <a:pt x="95250" y="0"/>
                      </a:moveTo>
                      <a:cubicBezTo>
                        <a:pt x="100719" y="0"/>
                        <a:pt x="105742" y="3014"/>
                        <a:pt x="108347" y="7813"/>
                      </a:cubicBezTo>
                      <a:lnTo>
                        <a:pt x="188714" y="156642"/>
                      </a:lnTo>
                      <a:cubicBezTo>
                        <a:pt x="191207" y="161255"/>
                        <a:pt x="191095" y="166836"/>
                        <a:pt x="188416" y="171338"/>
                      </a:cubicBezTo>
                      <a:cubicBezTo>
                        <a:pt x="185737" y="175840"/>
                        <a:pt x="180863" y="178594"/>
                        <a:pt x="175617" y="178594"/>
                      </a:cubicBezTo>
                      <a:lnTo>
                        <a:pt x="14883" y="178594"/>
                      </a:lnTo>
                      <a:cubicBezTo>
                        <a:pt x="9637" y="178594"/>
                        <a:pt x="4800" y="175840"/>
                        <a:pt x="2084" y="171338"/>
                      </a:cubicBezTo>
                      <a:cubicBezTo>
                        <a:pt x="-633" y="166836"/>
                        <a:pt x="-707" y="161255"/>
                        <a:pt x="1786" y="156642"/>
                      </a:cubicBezTo>
                      <a:lnTo>
                        <a:pt x="82153" y="7813"/>
                      </a:lnTo>
                      <a:cubicBezTo>
                        <a:pt x="84758" y="3014"/>
                        <a:pt x="89781" y="0"/>
                        <a:pt x="95250" y="0"/>
                      </a:cubicBezTo>
                      <a:close/>
                      <a:moveTo>
                        <a:pt x="95250" y="62508"/>
                      </a:moveTo>
                      <a:cubicBezTo>
                        <a:pt x="90301" y="62508"/>
                        <a:pt x="86320" y="66489"/>
                        <a:pt x="86320" y="71438"/>
                      </a:cubicBezTo>
                      <a:lnTo>
                        <a:pt x="86320" y="113109"/>
                      </a:lnTo>
                      <a:cubicBezTo>
                        <a:pt x="86320" y="118058"/>
                        <a:pt x="90301" y="122039"/>
                        <a:pt x="95250" y="122039"/>
                      </a:cubicBezTo>
                      <a:cubicBezTo>
                        <a:pt x="100199" y="122039"/>
                        <a:pt x="104180" y="118058"/>
                        <a:pt x="104180" y="113109"/>
                      </a:cubicBezTo>
                      <a:lnTo>
                        <a:pt x="104180" y="71438"/>
                      </a:lnTo>
                      <a:cubicBezTo>
                        <a:pt x="104180" y="66489"/>
                        <a:pt x="100199" y="62508"/>
                        <a:pt x="95250" y="62508"/>
                      </a:cubicBezTo>
                      <a:close/>
                      <a:moveTo>
                        <a:pt x="105184" y="142875"/>
                      </a:moveTo>
                      <a:cubicBezTo>
                        <a:pt x="105410" y="139188"/>
                        <a:pt x="103571" y="135679"/>
                        <a:pt x="100410" y="133767"/>
                      </a:cubicBezTo>
                      <a:cubicBezTo>
                        <a:pt x="97249" y="131855"/>
                        <a:pt x="93288" y="131855"/>
                        <a:pt x="90127" y="133767"/>
                      </a:cubicBezTo>
                      <a:cubicBezTo>
                        <a:pt x="86966" y="135679"/>
                        <a:pt x="85127" y="139188"/>
                        <a:pt x="85353" y="142875"/>
                      </a:cubicBezTo>
                      <a:cubicBezTo>
                        <a:pt x="85127" y="146562"/>
                        <a:pt x="86966" y="150071"/>
                        <a:pt x="90127" y="151983"/>
                      </a:cubicBezTo>
                      <a:cubicBezTo>
                        <a:pt x="93288" y="153895"/>
                        <a:pt x="97249" y="153895"/>
                        <a:pt x="100410" y="151983"/>
                      </a:cubicBezTo>
                      <a:cubicBezTo>
                        <a:pt x="103571" y="150071"/>
                        <a:pt x="105410" y="146562"/>
                        <a:pt x="105184" y="142875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75" name="Text 22"/>
                <p:cNvSpPr/>
                <p:nvPr/>
              </p:nvSpPr>
              <p:spPr>
                <a:xfrm>
                  <a:off x="2934" y="3013"/>
                  <a:ext cx="7577" cy="10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665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Alerts 告警列表与详情页</a:t>
                  </a:r>
                  <a:endParaRPr lang="en-US" sz="1600" dirty="0"/>
                </a:p>
              </p:txBody>
            </p:sp>
            <p:sp>
              <p:nvSpPr>
                <p:cNvPr id="76" name="Shape 23"/>
                <p:cNvSpPr/>
                <p:nvPr/>
              </p:nvSpPr>
              <p:spPr>
                <a:xfrm>
                  <a:off x="1039" y="4917"/>
                  <a:ext cx="462" cy="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67" h="148167">
                      <a:moveTo>
                        <a:pt x="11576" y="13891"/>
                      </a:moveTo>
                      <a:cubicBezTo>
                        <a:pt x="7727" y="13891"/>
                        <a:pt x="4630" y="16987"/>
                        <a:pt x="4630" y="20836"/>
                      </a:cubicBezTo>
                      <a:lnTo>
                        <a:pt x="4630" y="34727"/>
                      </a:lnTo>
                      <a:cubicBezTo>
                        <a:pt x="4630" y="38575"/>
                        <a:pt x="7727" y="41672"/>
                        <a:pt x="11576" y="41672"/>
                      </a:cubicBezTo>
                      <a:lnTo>
                        <a:pt x="25466" y="41672"/>
                      </a:lnTo>
                      <a:cubicBezTo>
                        <a:pt x="29315" y="41672"/>
                        <a:pt x="32411" y="38575"/>
                        <a:pt x="32411" y="34727"/>
                      </a:cubicBezTo>
                      <a:lnTo>
                        <a:pt x="32411" y="20836"/>
                      </a:lnTo>
                      <a:cubicBezTo>
                        <a:pt x="32411" y="16987"/>
                        <a:pt x="29315" y="13891"/>
                        <a:pt x="25466" y="13891"/>
                      </a:cubicBezTo>
                      <a:lnTo>
                        <a:pt x="11576" y="13891"/>
                      </a:lnTo>
                      <a:close/>
                      <a:moveTo>
                        <a:pt x="55562" y="18521"/>
                      </a:moveTo>
                      <a:cubicBezTo>
                        <a:pt x="50440" y="18521"/>
                        <a:pt x="46302" y="22659"/>
                        <a:pt x="46302" y="27781"/>
                      </a:cubicBezTo>
                      <a:cubicBezTo>
                        <a:pt x="46302" y="32903"/>
                        <a:pt x="50440" y="37042"/>
                        <a:pt x="55562" y="37042"/>
                      </a:cubicBezTo>
                      <a:lnTo>
                        <a:pt x="138906" y="37042"/>
                      </a:lnTo>
                      <a:cubicBezTo>
                        <a:pt x="144028" y="37042"/>
                        <a:pt x="148167" y="32903"/>
                        <a:pt x="148167" y="27781"/>
                      </a:cubicBezTo>
                      <a:cubicBezTo>
                        <a:pt x="148167" y="22659"/>
                        <a:pt x="144028" y="18521"/>
                        <a:pt x="138906" y="18521"/>
                      </a:cubicBezTo>
                      <a:lnTo>
                        <a:pt x="55562" y="18521"/>
                      </a:lnTo>
                      <a:close/>
                      <a:moveTo>
                        <a:pt x="55562" y="64823"/>
                      </a:moveTo>
                      <a:cubicBezTo>
                        <a:pt x="50440" y="64823"/>
                        <a:pt x="46302" y="68961"/>
                        <a:pt x="46302" y="74083"/>
                      </a:cubicBezTo>
                      <a:cubicBezTo>
                        <a:pt x="46302" y="79206"/>
                        <a:pt x="50440" y="83344"/>
                        <a:pt x="55562" y="83344"/>
                      </a:cubicBezTo>
                      <a:lnTo>
                        <a:pt x="138906" y="83344"/>
                      </a:lnTo>
                      <a:cubicBezTo>
                        <a:pt x="144028" y="83344"/>
                        <a:pt x="148167" y="79206"/>
                        <a:pt x="148167" y="74083"/>
                      </a:cubicBezTo>
                      <a:cubicBezTo>
                        <a:pt x="148167" y="68961"/>
                        <a:pt x="144028" y="64823"/>
                        <a:pt x="138906" y="64823"/>
                      </a:cubicBezTo>
                      <a:lnTo>
                        <a:pt x="55562" y="64823"/>
                      </a:lnTo>
                      <a:close/>
                      <a:moveTo>
                        <a:pt x="55562" y="111125"/>
                      </a:moveTo>
                      <a:cubicBezTo>
                        <a:pt x="50440" y="111125"/>
                        <a:pt x="46302" y="115263"/>
                        <a:pt x="46302" y="120385"/>
                      </a:cubicBezTo>
                      <a:cubicBezTo>
                        <a:pt x="46302" y="125508"/>
                        <a:pt x="50440" y="129646"/>
                        <a:pt x="55562" y="129646"/>
                      </a:cubicBezTo>
                      <a:lnTo>
                        <a:pt x="138906" y="129646"/>
                      </a:lnTo>
                      <a:cubicBezTo>
                        <a:pt x="144028" y="129646"/>
                        <a:pt x="148167" y="125508"/>
                        <a:pt x="148167" y="120385"/>
                      </a:cubicBezTo>
                      <a:cubicBezTo>
                        <a:pt x="148167" y="115263"/>
                        <a:pt x="144028" y="111125"/>
                        <a:pt x="138906" y="111125"/>
                      </a:cubicBezTo>
                      <a:lnTo>
                        <a:pt x="55562" y="111125"/>
                      </a:lnTo>
                      <a:close/>
                      <a:moveTo>
                        <a:pt x="4630" y="67138"/>
                      </a:moveTo>
                      <a:lnTo>
                        <a:pt x="4630" y="81029"/>
                      </a:lnTo>
                      <a:cubicBezTo>
                        <a:pt x="4630" y="84878"/>
                        <a:pt x="7727" y="87974"/>
                        <a:pt x="11576" y="87974"/>
                      </a:cubicBezTo>
                      <a:lnTo>
                        <a:pt x="25466" y="87974"/>
                      </a:lnTo>
                      <a:cubicBezTo>
                        <a:pt x="29315" y="87974"/>
                        <a:pt x="32411" y="84878"/>
                        <a:pt x="32411" y="81029"/>
                      </a:cubicBezTo>
                      <a:lnTo>
                        <a:pt x="32411" y="67138"/>
                      </a:lnTo>
                      <a:cubicBezTo>
                        <a:pt x="32411" y="63289"/>
                        <a:pt x="29315" y="60193"/>
                        <a:pt x="25466" y="60193"/>
                      </a:cubicBezTo>
                      <a:lnTo>
                        <a:pt x="11576" y="60193"/>
                      </a:lnTo>
                      <a:cubicBezTo>
                        <a:pt x="7727" y="60193"/>
                        <a:pt x="4630" y="63289"/>
                        <a:pt x="4630" y="67138"/>
                      </a:cubicBezTo>
                      <a:close/>
                      <a:moveTo>
                        <a:pt x="11576" y="106495"/>
                      </a:moveTo>
                      <a:cubicBezTo>
                        <a:pt x="7727" y="106495"/>
                        <a:pt x="4630" y="109591"/>
                        <a:pt x="4630" y="113440"/>
                      </a:cubicBezTo>
                      <a:lnTo>
                        <a:pt x="4630" y="127331"/>
                      </a:lnTo>
                      <a:cubicBezTo>
                        <a:pt x="4630" y="131180"/>
                        <a:pt x="7727" y="134276"/>
                        <a:pt x="11576" y="134276"/>
                      </a:cubicBezTo>
                      <a:lnTo>
                        <a:pt x="25466" y="134276"/>
                      </a:lnTo>
                      <a:cubicBezTo>
                        <a:pt x="29315" y="134276"/>
                        <a:pt x="32411" y="131180"/>
                        <a:pt x="32411" y="127331"/>
                      </a:cubicBezTo>
                      <a:lnTo>
                        <a:pt x="32411" y="113440"/>
                      </a:lnTo>
                      <a:cubicBezTo>
                        <a:pt x="32411" y="109591"/>
                        <a:pt x="29315" y="106495"/>
                        <a:pt x="25466" y="106495"/>
                      </a:cubicBezTo>
                      <a:lnTo>
                        <a:pt x="11576" y="106495"/>
                      </a:ln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77" name="Text 24"/>
                <p:cNvSpPr/>
                <p:nvPr/>
              </p:nvSpPr>
              <p:spPr>
                <a:xfrm>
                  <a:off x="1817" y="5075"/>
                  <a:ext cx="13663" cy="8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24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告警列表接入：</a:t>
                  </a:r>
                  <a:endParaRPr lang="en-US" sz="24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sz="2400" dirty="0">
                      <a:solidFill>
                        <a:srgbClr val="E0E2E5">
                          <a:alpha val="80000"/>
                        </a:srgb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从/alerts/接口获取数据，支持按时间排序</a:t>
                  </a:r>
                  <a:endParaRPr lang="en-US" sz="24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  <p:sp>
              <p:nvSpPr>
                <p:cNvPr id="78" name="Shape 25"/>
                <p:cNvSpPr/>
                <p:nvPr/>
              </p:nvSpPr>
              <p:spPr>
                <a:xfrm>
                  <a:off x="962" y="6912"/>
                  <a:ext cx="462" cy="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67" h="148167">
                      <a:moveTo>
                        <a:pt x="74083" y="148167"/>
                      </a:moveTo>
                      <a:cubicBezTo>
                        <a:pt x="114971" y="148167"/>
                        <a:pt x="148167" y="114971"/>
                        <a:pt x="148167" y="74083"/>
                      </a:cubicBezTo>
                      <a:cubicBezTo>
                        <a:pt x="148167" y="33196"/>
                        <a:pt x="114971" y="0"/>
                        <a:pt x="74083" y="0"/>
                      </a:cubicBezTo>
                      <a:cubicBezTo>
                        <a:pt x="33196" y="0"/>
                        <a:pt x="0" y="33196"/>
                        <a:pt x="0" y="74083"/>
                      </a:cubicBezTo>
                      <a:cubicBezTo>
                        <a:pt x="0" y="114971"/>
                        <a:pt x="33196" y="148167"/>
                        <a:pt x="74083" y="148167"/>
                      </a:cubicBezTo>
                      <a:close/>
                      <a:moveTo>
                        <a:pt x="64823" y="46302"/>
                      </a:moveTo>
                      <a:cubicBezTo>
                        <a:pt x="64823" y="41191"/>
                        <a:pt x="68972" y="37042"/>
                        <a:pt x="74083" y="37042"/>
                      </a:cubicBezTo>
                      <a:cubicBezTo>
                        <a:pt x="79194" y="37042"/>
                        <a:pt x="83344" y="41191"/>
                        <a:pt x="83344" y="46302"/>
                      </a:cubicBezTo>
                      <a:cubicBezTo>
                        <a:pt x="83344" y="51413"/>
                        <a:pt x="79194" y="55562"/>
                        <a:pt x="74083" y="55562"/>
                      </a:cubicBezTo>
                      <a:cubicBezTo>
                        <a:pt x="68972" y="55562"/>
                        <a:pt x="64823" y="51413"/>
                        <a:pt x="64823" y="46302"/>
                      </a:cubicBezTo>
                      <a:close/>
                      <a:moveTo>
                        <a:pt x="62508" y="64823"/>
                      </a:moveTo>
                      <a:lnTo>
                        <a:pt x="76398" y="64823"/>
                      </a:lnTo>
                      <a:cubicBezTo>
                        <a:pt x="80247" y="64823"/>
                        <a:pt x="83344" y="67919"/>
                        <a:pt x="83344" y="71768"/>
                      </a:cubicBezTo>
                      <a:lnTo>
                        <a:pt x="83344" y="97234"/>
                      </a:lnTo>
                      <a:lnTo>
                        <a:pt x="85659" y="97234"/>
                      </a:lnTo>
                      <a:cubicBezTo>
                        <a:pt x="89508" y="97234"/>
                        <a:pt x="92604" y="100331"/>
                        <a:pt x="92604" y="104180"/>
                      </a:cubicBezTo>
                      <a:cubicBezTo>
                        <a:pt x="92604" y="108029"/>
                        <a:pt x="89508" y="111125"/>
                        <a:pt x="85659" y="111125"/>
                      </a:cubicBezTo>
                      <a:lnTo>
                        <a:pt x="62508" y="111125"/>
                      </a:lnTo>
                      <a:cubicBezTo>
                        <a:pt x="58659" y="111125"/>
                        <a:pt x="55562" y="108029"/>
                        <a:pt x="55562" y="104180"/>
                      </a:cubicBezTo>
                      <a:cubicBezTo>
                        <a:pt x="55562" y="100331"/>
                        <a:pt x="58659" y="97234"/>
                        <a:pt x="62508" y="97234"/>
                      </a:cubicBezTo>
                      <a:lnTo>
                        <a:pt x="69453" y="97234"/>
                      </a:lnTo>
                      <a:lnTo>
                        <a:pt x="69453" y="78714"/>
                      </a:lnTo>
                      <a:lnTo>
                        <a:pt x="62508" y="78714"/>
                      </a:lnTo>
                      <a:cubicBezTo>
                        <a:pt x="58659" y="78714"/>
                        <a:pt x="55562" y="75617"/>
                        <a:pt x="55562" y="71768"/>
                      </a:cubicBezTo>
                      <a:cubicBezTo>
                        <a:pt x="55562" y="67919"/>
                        <a:pt x="58659" y="64823"/>
                        <a:pt x="62508" y="64823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79" name="Text 26"/>
                <p:cNvSpPr/>
                <p:nvPr/>
              </p:nvSpPr>
              <p:spPr>
                <a:xfrm>
                  <a:off x="1740" y="7098"/>
                  <a:ext cx="12968" cy="8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24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告警详情查看：</a:t>
                  </a:r>
                  <a:endParaRPr lang="en-US" sz="24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sz="2400" dirty="0">
                      <a:solidFill>
                        <a:srgbClr val="E0E2E5">
                          <a:alpha val="80000"/>
                        </a:srgb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查看基本信息、趋势曲线、上下游设备</a:t>
                  </a:r>
                  <a:endParaRPr lang="en-US" sz="24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  <p:sp>
              <p:nvSpPr>
                <p:cNvPr id="80" name="Shape 27"/>
                <p:cNvSpPr/>
                <p:nvPr/>
              </p:nvSpPr>
              <p:spPr>
                <a:xfrm>
                  <a:off x="935" y="9647"/>
                  <a:ext cx="522" cy="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88" h="148167">
                      <a:moveTo>
                        <a:pt x="121398" y="27781"/>
                      </a:moveTo>
                      <a:cubicBezTo>
                        <a:pt x="116594" y="27781"/>
                        <a:pt x="111935" y="29083"/>
                        <a:pt x="107855" y="31456"/>
                      </a:cubicBezTo>
                      <a:cubicBezTo>
                        <a:pt x="103283" y="26826"/>
                        <a:pt x="97958" y="22948"/>
                        <a:pt x="92083" y="20026"/>
                      </a:cubicBezTo>
                      <a:cubicBezTo>
                        <a:pt x="100244" y="13080"/>
                        <a:pt x="110633" y="9260"/>
                        <a:pt x="121398" y="9260"/>
                      </a:cubicBezTo>
                      <a:cubicBezTo>
                        <a:pt x="146401" y="9260"/>
                        <a:pt x="166688" y="29518"/>
                        <a:pt x="166688" y="54550"/>
                      </a:cubicBezTo>
                      <a:cubicBezTo>
                        <a:pt x="166688" y="66559"/>
                        <a:pt x="161913" y="78077"/>
                        <a:pt x="153434" y="86556"/>
                      </a:cubicBezTo>
                      <a:lnTo>
                        <a:pt x="132858" y="107131"/>
                      </a:lnTo>
                      <a:cubicBezTo>
                        <a:pt x="124379" y="115611"/>
                        <a:pt x="112861" y="120385"/>
                        <a:pt x="100852" y="120385"/>
                      </a:cubicBezTo>
                      <a:cubicBezTo>
                        <a:pt x="75849" y="120385"/>
                        <a:pt x="55562" y="100128"/>
                        <a:pt x="55562" y="75096"/>
                      </a:cubicBezTo>
                      <a:cubicBezTo>
                        <a:pt x="55562" y="74662"/>
                        <a:pt x="55562" y="74228"/>
                        <a:pt x="55591" y="73794"/>
                      </a:cubicBezTo>
                      <a:cubicBezTo>
                        <a:pt x="55736" y="68672"/>
                        <a:pt x="59990" y="64649"/>
                        <a:pt x="65112" y="64794"/>
                      </a:cubicBezTo>
                      <a:cubicBezTo>
                        <a:pt x="70234" y="64939"/>
                        <a:pt x="74257" y="69193"/>
                        <a:pt x="74112" y="74315"/>
                      </a:cubicBezTo>
                      <a:cubicBezTo>
                        <a:pt x="74112" y="74575"/>
                        <a:pt x="74112" y="74836"/>
                        <a:pt x="74112" y="75067"/>
                      </a:cubicBezTo>
                      <a:cubicBezTo>
                        <a:pt x="74112" y="89855"/>
                        <a:pt x="86093" y="101836"/>
                        <a:pt x="100881" y="101836"/>
                      </a:cubicBezTo>
                      <a:cubicBezTo>
                        <a:pt x="107971" y="101836"/>
                        <a:pt x="114771" y="99029"/>
                        <a:pt x="119807" y="93993"/>
                      </a:cubicBezTo>
                      <a:lnTo>
                        <a:pt x="140382" y="73418"/>
                      </a:lnTo>
                      <a:cubicBezTo>
                        <a:pt x="145389" y="68411"/>
                        <a:pt x="148225" y="61582"/>
                        <a:pt x="148225" y="54492"/>
                      </a:cubicBezTo>
                      <a:cubicBezTo>
                        <a:pt x="148225" y="39704"/>
                        <a:pt x="136244" y="27723"/>
                        <a:pt x="121456" y="27723"/>
                      </a:cubicBezTo>
                      <a:close/>
                      <a:moveTo>
                        <a:pt x="79640" y="50151"/>
                      </a:moveTo>
                      <a:cubicBezTo>
                        <a:pt x="79090" y="49919"/>
                        <a:pt x="78540" y="49601"/>
                        <a:pt x="78048" y="49254"/>
                      </a:cubicBezTo>
                      <a:cubicBezTo>
                        <a:pt x="74402" y="47373"/>
                        <a:pt x="70234" y="46302"/>
                        <a:pt x="65865" y="46302"/>
                      </a:cubicBezTo>
                      <a:cubicBezTo>
                        <a:pt x="58775" y="46302"/>
                        <a:pt x="51974" y="49109"/>
                        <a:pt x="46939" y="54144"/>
                      </a:cubicBezTo>
                      <a:lnTo>
                        <a:pt x="26363" y="74720"/>
                      </a:lnTo>
                      <a:cubicBezTo>
                        <a:pt x="21357" y="79726"/>
                        <a:pt x="18521" y="86556"/>
                        <a:pt x="18521" y="93646"/>
                      </a:cubicBezTo>
                      <a:cubicBezTo>
                        <a:pt x="18521" y="108434"/>
                        <a:pt x="30501" y="120414"/>
                        <a:pt x="45289" y="120414"/>
                      </a:cubicBezTo>
                      <a:cubicBezTo>
                        <a:pt x="50064" y="120414"/>
                        <a:pt x="54723" y="119141"/>
                        <a:pt x="58804" y="116768"/>
                      </a:cubicBezTo>
                      <a:cubicBezTo>
                        <a:pt x="63376" y="121398"/>
                        <a:pt x="68701" y="125276"/>
                        <a:pt x="74604" y="128199"/>
                      </a:cubicBezTo>
                      <a:cubicBezTo>
                        <a:pt x="66443" y="135115"/>
                        <a:pt x="56083" y="138964"/>
                        <a:pt x="45289" y="138964"/>
                      </a:cubicBezTo>
                      <a:cubicBezTo>
                        <a:pt x="20286" y="138964"/>
                        <a:pt x="0" y="118707"/>
                        <a:pt x="0" y="93675"/>
                      </a:cubicBezTo>
                      <a:cubicBezTo>
                        <a:pt x="0" y="81665"/>
                        <a:pt x="4775" y="70148"/>
                        <a:pt x="13254" y="61669"/>
                      </a:cubicBezTo>
                      <a:lnTo>
                        <a:pt x="33829" y="41093"/>
                      </a:lnTo>
                      <a:cubicBezTo>
                        <a:pt x="42309" y="32614"/>
                        <a:pt x="53826" y="27839"/>
                        <a:pt x="65836" y="27839"/>
                      </a:cubicBezTo>
                      <a:cubicBezTo>
                        <a:pt x="90897" y="27839"/>
                        <a:pt x="111125" y="48270"/>
                        <a:pt x="111125" y="73244"/>
                      </a:cubicBezTo>
                      <a:cubicBezTo>
                        <a:pt x="111125" y="73620"/>
                        <a:pt x="111125" y="73997"/>
                        <a:pt x="111125" y="74373"/>
                      </a:cubicBezTo>
                      <a:cubicBezTo>
                        <a:pt x="111009" y="79495"/>
                        <a:pt x="106755" y="83517"/>
                        <a:pt x="101633" y="83402"/>
                      </a:cubicBezTo>
                      <a:cubicBezTo>
                        <a:pt x="96511" y="83286"/>
                        <a:pt x="92488" y="79032"/>
                        <a:pt x="92604" y="73910"/>
                      </a:cubicBezTo>
                      <a:cubicBezTo>
                        <a:pt x="92604" y="73678"/>
                        <a:pt x="92604" y="73476"/>
                        <a:pt x="92604" y="73244"/>
                      </a:cubicBezTo>
                      <a:cubicBezTo>
                        <a:pt x="92604" y="63492"/>
                        <a:pt x="87395" y="54926"/>
                        <a:pt x="79640" y="50209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81" name="Text 28"/>
                <p:cNvSpPr/>
                <p:nvPr/>
              </p:nvSpPr>
              <p:spPr>
                <a:xfrm>
                  <a:off x="1740" y="9780"/>
                  <a:ext cx="11380" cy="8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24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多维度关联：</a:t>
                  </a:r>
                  <a:endParaRPr lang="en-US" sz="24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sz="2400" dirty="0">
                      <a:solidFill>
                        <a:srgbClr val="E0E2E5">
                          <a:alpha val="80000"/>
                        </a:srgb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跳转对应工单列表、地图位置联动</a:t>
                  </a:r>
                  <a:endParaRPr lang="en-US" sz="24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</p:grpSp>
          <p:pic>
            <p:nvPicPr>
              <p:cNvPr id="104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76" y="2908"/>
                <a:ext cx="13675" cy="95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3" name="Text 28"/>
            <p:cNvSpPr/>
            <p:nvPr/>
          </p:nvSpPr>
          <p:spPr>
            <a:xfrm>
              <a:off x="1773" y="12178"/>
              <a:ext cx="11380" cy="88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24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AI</a:t>
              </a:r>
              <a:r>
                <a:rPr lang="zh-CN" altLang="en-US" sz="24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处置建议</a:t>
              </a:r>
              <a:r>
                <a:rPr lang="en-US" sz="24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：</a:t>
              </a:r>
              <a:endParaRPr lang="en-US" sz="2400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接入大模型</a:t>
              </a:r>
              <a:r>
                <a:rPr lang="en-US" altLang="zh-CN" sz="24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API</a:t>
              </a:r>
              <a:r>
                <a:rPr lang="zh-CN" altLang="en-US" sz="24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，助力根因分析与风险应对</a:t>
              </a:r>
              <a:endParaRPr lang="zh-CN" altLang="en-US" sz="2400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165" name="Shape 4"/>
            <p:cNvSpPr/>
            <p:nvPr/>
          </p:nvSpPr>
          <p:spPr>
            <a:xfrm>
              <a:off x="814" y="11984"/>
              <a:ext cx="772" cy="578"/>
            </a:xfrm>
            <a:custGeom>
              <a:avLst/>
              <a:gdLst/>
              <a:ahLst/>
              <a:cxnLst/>
              <a:rect l="l" t="t" r="r" b="b"/>
              <a:pathLst>
                <a:path w="264583" h="211667">
                  <a:moveTo>
                    <a:pt x="26458" y="39688"/>
                  </a:moveTo>
                  <a:cubicBezTo>
                    <a:pt x="26458" y="25094"/>
                    <a:pt x="38323" y="13229"/>
                    <a:pt x="52917" y="13229"/>
                  </a:cubicBezTo>
                  <a:lnTo>
                    <a:pt x="211667" y="13229"/>
                  </a:lnTo>
                  <a:cubicBezTo>
                    <a:pt x="226260" y="13229"/>
                    <a:pt x="238125" y="25094"/>
                    <a:pt x="238125" y="39688"/>
                  </a:cubicBezTo>
                  <a:lnTo>
                    <a:pt x="238125" y="138906"/>
                  </a:lnTo>
                  <a:lnTo>
                    <a:pt x="211667" y="138906"/>
                  </a:lnTo>
                  <a:lnTo>
                    <a:pt x="211667" y="39688"/>
                  </a:lnTo>
                  <a:lnTo>
                    <a:pt x="52917" y="39688"/>
                  </a:lnTo>
                  <a:lnTo>
                    <a:pt x="52917" y="138906"/>
                  </a:lnTo>
                  <a:lnTo>
                    <a:pt x="26458" y="138906"/>
                  </a:lnTo>
                  <a:lnTo>
                    <a:pt x="26458" y="39688"/>
                  </a:lnTo>
                  <a:close/>
                  <a:moveTo>
                    <a:pt x="0" y="166688"/>
                  </a:moveTo>
                  <a:cubicBezTo>
                    <a:pt x="0" y="162305"/>
                    <a:pt x="3555" y="158750"/>
                    <a:pt x="7938" y="158750"/>
                  </a:cubicBezTo>
                  <a:lnTo>
                    <a:pt x="256646" y="158750"/>
                  </a:lnTo>
                  <a:cubicBezTo>
                    <a:pt x="261028" y="158750"/>
                    <a:pt x="264583" y="162305"/>
                    <a:pt x="264583" y="166688"/>
                  </a:cubicBezTo>
                  <a:cubicBezTo>
                    <a:pt x="264583" y="184216"/>
                    <a:pt x="250362" y="198438"/>
                    <a:pt x="232833" y="198438"/>
                  </a:cubicBezTo>
                  <a:lnTo>
                    <a:pt x="31750" y="198438"/>
                  </a:lnTo>
                  <a:cubicBezTo>
                    <a:pt x="14221" y="198438"/>
                    <a:pt x="0" y="184216"/>
                    <a:pt x="0" y="166688"/>
                  </a:cubicBezTo>
                  <a:close/>
                  <a:moveTo>
                    <a:pt x="116169" y="86403"/>
                  </a:moveTo>
                  <a:lnTo>
                    <a:pt x="103353" y="99219"/>
                  </a:lnTo>
                  <a:lnTo>
                    <a:pt x="116169" y="112035"/>
                  </a:lnTo>
                  <a:cubicBezTo>
                    <a:pt x="120055" y="115921"/>
                    <a:pt x="120055" y="122204"/>
                    <a:pt x="116169" y="126049"/>
                  </a:cubicBezTo>
                  <a:cubicBezTo>
                    <a:pt x="112283" y="129894"/>
                    <a:pt x="105999" y="129935"/>
                    <a:pt x="102154" y="126049"/>
                  </a:cubicBezTo>
                  <a:lnTo>
                    <a:pt x="82310" y="106205"/>
                  </a:lnTo>
                  <a:cubicBezTo>
                    <a:pt x="78424" y="102319"/>
                    <a:pt x="78424" y="96035"/>
                    <a:pt x="82310" y="92191"/>
                  </a:cubicBezTo>
                  <a:lnTo>
                    <a:pt x="102154" y="72347"/>
                  </a:lnTo>
                  <a:cubicBezTo>
                    <a:pt x="106040" y="68461"/>
                    <a:pt x="112324" y="68461"/>
                    <a:pt x="116169" y="72347"/>
                  </a:cubicBezTo>
                  <a:cubicBezTo>
                    <a:pt x="120013" y="76233"/>
                    <a:pt x="120055" y="82517"/>
                    <a:pt x="116169" y="86362"/>
                  </a:cubicBezTo>
                  <a:close/>
                  <a:moveTo>
                    <a:pt x="162471" y="72347"/>
                  </a:moveTo>
                  <a:lnTo>
                    <a:pt x="182314" y="92191"/>
                  </a:lnTo>
                  <a:cubicBezTo>
                    <a:pt x="186201" y="96077"/>
                    <a:pt x="186201" y="102361"/>
                    <a:pt x="182314" y="106205"/>
                  </a:cubicBezTo>
                  <a:lnTo>
                    <a:pt x="162471" y="126049"/>
                  </a:lnTo>
                  <a:cubicBezTo>
                    <a:pt x="158585" y="129935"/>
                    <a:pt x="152301" y="129935"/>
                    <a:pt x="148456" y="126049"/>
                  </a:cubicBezTo>
                  <a:cubicBezTo>
                    <a:pt x="144611" y="122163"/>
                    <a:pt x="144570" y="115879"/>
                    <a:pt x="148456" y="112035"/>
                  </a:cubicBezTo>
                  <a:lnTo>
                    <a:pt x="161272" y="99219"/>
                  </a:lnTo>
                  <a:lnTo>
                    <a:pt x="148456" y="86403"/>
                  </a:lnTo>
                  <a:cubicBezTo>
                    <a:pt x="144570" y="82517"/>
                    <a:pt x="144570" y="76233"/>
                    <a:pt x="148456" y="72388"/>
                  </a:cubicBezTo>
                  <a:cubicBezTo>
                    <a:pt x="152342" y="68544"/>
                    <a:pt x="158626" y="68502"/>
                    <a:pt x="162471" y="72388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</p:grpSp>
      <p:grpSp>
        <p:nvGrpSpPr>
          <p:cNvPr id="123" name="组合 122"/>
          <p:cNvGrpSpPr/>
          <p:nvPr/>
        </p:nvGrpSpPr>
        <p:grpSpPr>
          <a:xfrm>
            <a:off x="465455" y="1410335"/>
            <a:ext cx="15105380" cy="7352030"/>
            <a:chOff x="663" y="2221"/>
            <a:chExt cx="23788" cy="11578"/>
          </a:xfrm>
        </p:grpSpPr>
        <p:grpSp>
          <p:nvGrpSpPr>
            <p:cNvPr id="108" name="组合 107"/>
            <p:cNvGrpSpPr/>
            <p:nvPr/>
          </p:nvGrpSpPr>
          <p:grpSpPr>
            <a:xfrm>
              <a:off x="663" y="2221"/>
              <a:ext cx="23789" cy="11579"/>
              <a:chOff x="11505" y="8942"/>
              <a:chExt cx="23788" cy="11578"/>
            </a:xfrm>
          </p:grpSpPr>
          <p:sp>
            <p:nvSpPr>
              <p:cNvPr id="109" name="Shape 49"/>
              <p:cNvSpPr/>
              <p:nvPr/>
            </p:nvSpPr>
            <p:spPr>
              <a:xfrm>
                <a:off x="11505" y="8942"/>
                <a:ext cx="23788" cy="11578"/>
              </a:xfrm>
              <a:custGeom>
                <a:avLst/>
                <a:gdLst/>
                <a:ahLst/>
                <a:cxnLst/>
                <a:rect l="l" t="t" r="r" b="b"/>
                <a:pathLst>
                  <a:path w="7609417" h="3354917">
                    <a:moveTo>
                      <a:pt x="126984" y="0"/>
                    </a:moveTo>
                    <a:lnTo>
                      <a:pt x="7482433" y="0"/>
                    </a:lnTo>
                    <a:cubicBezTo>
                      <a:pt x="7552564" y="0"/>
                      <a:pt x="7609417" y="56852"/>
                      <a:pt x="7609417" y="126984"/>
                    </a:cubicBezTo>
                    <a:lnTo>
                      <a:pt x="7609417" y="3227933"/>
                    </a:lnTo>
                    <a:cubicBezTo>
                      <a:pt x="7609417" y="3298064"/>
                      <a:pt x="7552564" y="3354917"/>
                      <a:pt x="7482433" y="3354917"/>
                    </a:cubicBezTo>
                    <a:lnTo>
                      <a:pt x="126984" y="3354917"/>
                    </a:lnTo>
                    <a:cubicBezTo>
                      <a:pt x="56852" y="3354917"/>
                      <a:pt x="0" y="3298064"/>
                      <a:pt x="0" y="3227933"/>
                    </a:cubicBezTo>
                    <a:lnTo>
                      <a:pt x="0" y="126984"/>
                    </a:lnTo>
                    <a:cubicBezTo>
                      <a:pt x="0" y="56899"/>
                      <a:pt x="56899" y="0"/>
                      <a:pt x="126984" y="0"/>
                    </a:cubicBezTo>
                    <a:close/>
                  </a:path>
                </a:pathLst>
              </a:custGeom>
              <a:solidFill>
                <a:srgbClr val="4A5C6A"/>
              </a:solidFill>
              <a:ln w="12700">
                <a:solidFill>
                  <a:srgbClr val="4A5C6A">
                    <a:alpha val="30196"/>
                  </a:srgbClr>
                </a:solidFill>
                <a:prstDash val="solid"/>
              </a:ln>
            </p:spPr>
          </p:sp>
          <p:sp>
            <p:nvSpPr>
              <p:cNvPr id="110" name="Shape 50"/>
              <p:cNvSpPr/>
              <p:nvPr/>
            </p:nvSpPr>
            <p:spPr>
              <a:xfrm>
                <a:off x="11780" y="9217"/>
                <a:ext cx="667" cy="667"/>
              </a:xfrm>
              <a:custGeom>
                <a:avLst/>
                <a:gdLst/>
                <a:ahLst/>
                <a:cxnLst/>
                <a:rect l="l" t="t" r="r" b="b"/>
                <a:pathLst>
                  <a:path w="423333" h="423333">
                    <a:moveTo>
                      <a:pt x="84667" y="0"/>
                    </a:moveTo>
                    <a:lnTo>
                      <a:pt x="338667" y="0"/>
                    </a:lnTo>
                    <a:cubicBezTo>
                      <a:pt x="385427" y="0"/>
                      <a:pt x="423333" y="37907"/>
                      <a:pt x="423333" y="84667"/>
                    </a:cubicBezTo>
                    <a:lnTo>
                      <a:pt x="423333" y="338667"/>
                    </a:lnTo>
                    <a:cubicBezTo>
                      <a:pt x="423333" y="385427"/>
                      <a:pt x="385427" y="423333"/>
                      <a:pt x="338667" y="423333"/>
                    </a:cubicBezTo>
                    <a:lnTo>
                      <a:pt x="84667" y="423333"/>
                    </a:lnTo>
                    <a:cubicBezTo>
                      <a:pt x="37907" y="423333"/>
                      <a:pt x="0" y="385427"/>
                      <a:pt x="0" y="338667"/>
                    </a:cubicBezTo>
                    <a:lnTo>
                      <a:pt x="0" y="84667"/>
                    </a:lnTo>
                    <a:cubicBezTo>
                      <a:pt x="0" y="37907"/>
                      <a:pt x="37907" y="0"/>
                      <a:pt x="84667" y="0"/>
                    </a:cubicBezTo>
                    <a:close/>
                  </a:path>
                </a:pathLst>
              </a:custGeom>
              <a:solidFill>
                <a:srgbClr val="D8A25D">
                  <a:alpha val="20000"/>
                </a:srgbClr>
              </a:solidFill>
            </p:spPr>
          </p:sp>
          <p:sp>
            <p:nvSpPr>
              <p:cNvPr id="111" name="Shape 51"/>
              <p:cNvSpPr/>
              <p:nvPr/>
            </p:nvSpPr>
            <p:spPr>
              <a:xfrm>
                <a:off x="11986" y="9400"/>
                <a:ext cx="263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66688" h="190500">
                    <a:moveTo>
                      <a:pt x="23812" y="11906"/>
                    </a:moveTo>
                    <a:cubicBezTo>
                      <a:pt x="10678" y="11906"/>
                      <a:pt x="0" y="22585"/>
                      <a:pt x="0" y="35719"/>
                    </a:cubicBezTo>
                    <a:lnTo>
                      <a:pt x="0" y="59531"/>
                    </a:lnTo>
                    <a:cubicBezTo>
                      <a:pt x="0" y="72665"/>
                      <a:pt x="10678" y="83344"/>
                      <a:pt x="23812" y="83344"/>
                    </a:cubicBezTo>
                    <a:lnTo>
                      <a:pt x="142875" y="83344"/>
                    </a:lnTo>
                    <a:cubicBezTo>
                      <a:pt x="156009" y="83344"/>
                      <a:pt x="166688" y="72665"/>
                      <a:pt x="166688" y="59531"/>
                    </a:cubicBezTo>
                    <a:lnTo>
                      <a:pt x="166688" y="35719"/>
                    </a:lnTo>
                    <a:cubicBezTo>
                      <a:pt x="166688" y="22585"/>
                      <a:pt x="156009" y="11906"/>
                      <a:pt x="142875" y="11906"/>
                    </a:cubicBezTo>
                    <a:lnTo>
                      <a:pt x="23812" y="11906"/>
                    </a:lnTo>
                    <a:close/>
                    <a:moveTo>
                      <a:pt x="104180" y="38695"/>
                    </a:moveTo>
                    <a:cubicBezTo>
                      <a:pt x="109108" y="38695"/>
                      <a:pt x="113109" y="42697"/>
                      <a:pt x="113109" y="47625"/>
                    </a:cubicBezTo>
                    <a:cubicBezTo>
                      <a:pt x="113109" y="52553"/>
                      <a:pt x="109108" y="56555"/>
                      <a:pt x="104180" y="56555"/>
                    </a:cubicBezTo>
                    <a:cubicBezTo>
                      <a:pt x="99251" y="56555"/>
                      <a:pt x="95250" y="52553"/>
                      <a:pt x="95250" y="47625"/>
                    </a:cubicBezTo>
                    <a:cubicBezTo>
                      <a:pt x="95250" y="42697"/>
                      <a:pt x="99251" y="38695"/>
                      <a:pt x="104180" y="38695"/>
                    </a:cubicBezTo>
                    <a:close/>
                    <a:moveTo>
                      <a:pt x="125016" y="47625"/>
                    </a:moveTo>
                    <a:cubicBezTo>
                      <a:pt x="125016" y="42697"/>
                      <a:pt x="129017" y="38695"/>
                      <a:pt x="133945" y="38695"/>
                    </a:cubicBezTo>
                    <a:cubicBezTo>
                      <a:pt x="138874" y="38695"/>
                      <a:pt x="142875" y="42697"/>
                      <a:pt x="142875" y="47625"/>
                    </a:cubicBezTo>
                    <a:cubicBezTo>
                      <a:pt x="142875" y="52553"/>
                      <a:pt x="138874" y="56555"/>
                      <a:pt x="133945" y="56555"/>
                    </a:cubicBezTo>
                    <a:cubicBezTo>
                      <a:pt x="129017" y="56555"/>
                      <a:pt x="125016" y="52553"/>
                      <a:pt x="125016" y="47625"/>
                    </a:cubicBezTo>
                    <a:close/>
                    <a:moveTo>
                      <a:pt x="23812" y="107156"/>
                    </a:moveTo>
                    <a:cubicBezTo>
                      <a:pt x="10678" y="107156"/>
                      <a:pt x="0" y="117835"/>
                      <a:pt x="0" y="130969"/>
                    </a:cubicBezTo>
                    <a:lnTo>
                      <a:pt x="0" y="154781"/>
                    </a:lnTo>
                    <a:cubicBezTo>
                      <a:pt x="0" y="167915"/>
                      <a:pt x="10678" y="178594"/>
                      <a:pt x="23812" y="178594"/>
                    </a:cubicBezTo>
                    <a:lnTo>
                      <a:pt x="142875" y="178594"/>
                    </a:lnTo>
                    <a:cubicBezTo>
                      <a:pt x="156009" y="178594"/>
                      <a:pt x="166688" y="167915"/>
                      <a:pt x="166688" y="154781"/>
                    </a:cubicBezTo>
                    <a:lnTo>
                      <a:pt x="166688" y="130969"/>
                    </a:lnTo>
                    <a:cubicBezTo>
                      <a:pt x="166688" y="117835"/>
                      <a:pt x="156009" y="107156"/>
                      <a:pt x="142875" y="107156"/>
                    </a:cubicBezTo>
                    <a:lnTo>
                      <a:pt x="23812" y="107156"/>
                    </a:lnTo>
                    <a:close/>
                    <a:moveTo>
                      <a:pt x="104180" y="133945"/>
                    </a:moveTo>
                    <a:cubicBezTo>
                      <a:pt x="109108" y="133945"/>
                      <a:pt x="113109" y="137947"/>
                      <a:pt x="113109" y="142875"/>
                    </a:cubicBezTo>
                    <a:cubicBezTo>
                      <a:pt x="113109" y="147803"/>
                      <a:pt x="109108" y="151805"/>
                      <a:pt x="104180" y="151805"/>
                    </a:cubicBezTo>
                    <a:cubicBezTo>
                      <a:pt x="99251" y="151805"/>
                      <a:pt x="95250" y="147803"/>
                      <a:pt x="95250" y="142875"/>
                    </a:cubicBezTo>
                    <a:cubicBezTo>
                      <a:pt x="95250" y="137947"/>
                      <a:pt x="99251" y="133945"/>
                      <a:pt x="104180" y="133945"/>
                    </a:cubicBezTo>
                    <a:close/>
                    <a:moveTo>
                      <a:pt x="125016" y="142875"/>
                    </a:moveTo>
                    <a:cubicBezTo>
                      <a:pt x="125016" y="137947"/>
                      <a:pt x="129017" y="133945"/>
                      <a:pt x="133945" y="133945"/>
                    </a:cubicBezTo>
                    <a:cubicBezTo>
                      <a:pt x="138874" y="133945"/>
                      <a:pt x="142875" y="137947"/>
                      <a:pt x="142875" y="142875"/>
                    </a:cubicBezTo>
                    <a:cubicBezTo>
                      <a:pt x="142875" y="147803"/>
                      <a:pt x="138874" y="151805"/>
                      <a:pt x="133945" y="151805"/>
                    </a:cubicBezTo>
                    <a:cubicBezTo>
                      <a:pt x="129017" y="151805"/>
                      <a:pt x="125016" y="147803"/>
                      <a:pt x="125016" y="142875"/>
                    </a:cubicBezTo>
                    <a:close/>
                  </a:path>
                </a:pathLst>
              </a:custGeom>
              <a:solidFill>
                <a:srgbClr val="D8A25D"/>
              </a:solidFill>
            </p:spPr>
          </p:sp>
          <p:sp>
            <p:nvSpPr>
              <p:cNvPr id="112" name="Text 52"/>
              <p:cNvSpPr/>
              <p:nvPr/>
            </p:nvSpPr>
            <p:spPr>
              <a:xfrm>
                <a:off x="12646" y="9317"/>
                <a:ext cx="3133" cy="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1665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Devices 设备管理页</a:t>
                </a:r>
                <a:endParaRPr lang="en-US" sz="1600" dirty="0"/>
              </a:p>
            </p:txBody>
          </p:sp>
          <p:sp>
            <p:nvSpPr>
              <p:cNvPr id="113" name="Shape 53"/>
              <p:cNvSpPr/>
              <p:nvPr/>
            </p:nvSpPr>
            <p:spPr>
              <a:xfrm>
                <a:off x="11767" y="11354"/>
                <a:ext cx="408" cy="451"/>
              </a:xfrm>
              <a:custGeom>
                <a:avLst/>
                <a:gdLst/>
                <a:ahLst/>
                <a:cxnLst/>
                <a:rect l="l" t="t" r="r" b="b"/>
                <a:pathLst>
                  <a:path w="129646" h="148167">
                    <a:moveTo>
                      <a:pt x="74083" y="46302"/>
                    </a:moveTo>
                    <a:lnTo>
                      <a:pt x="74083" y="74083"/>
                    </a:lnTo>
                    <a:lnTo>
                      <a:pt x="111125" y="74083"/>
                    </a:lnTo>
                    <a:lnTo>
                      <a:pt x="111125" y="46302"/>
                    </a:lnTo>
                    <a:lnTo>
                      <a:pt x="74083" y="46302"/>
                    </a:lnTo>
                    <a:close/>
                    <a:moveTo>
                      <a:pt x="55562" y="46302"/>
                    </a:moveTo>
                    <a:lnTo>
                      <a:pt x="18521" y="46302"/>
                    </a:lnTo>
                    <a:lnTo>
                      <a:pt x="18521" y="74083"/>
                    </a:lnTo>
                    <a:lnTo>
                      <a:pt x="55562" y="74083"/>
                    </a:lnTo>
                    <a:lnTo>
                      <a:pt x="55562" y="46302"/>
                    </a:lnTo>
                    <a:close/>
                    <a:moveTo>
                      <a:pt x="0" y="92604"/>
                    </a:moveTo>
                    <a:lnTo>
                      <a:pt x="0" y="27781"/>
                    </a:lnTo>
                    <a:cubicBezTo>
                      <a:pt x="0" y="17566"/>
                      <a:pt x="8305" y="9260"/>
                      <a:pt x="18521" y="9260"/>
                    </a:cubicBezTo>
                    <a:lnTo>
                      <a:pt x="111125" y="9260"/>
                    </a:lnTo>
                    <a:cubicBezTo>
                      <a:pt x="121340" y="9260"/>
                      <a:pt x="129646" y="17566"/>
                      <a:pt x="129646" y="27781"/>
                    </a:cubicBezTo>
                    <a:lnTo>
                      <a:pt x="129646" y="120385"/>
                    </a:lnTo>
                    <a:cubicBezTo>
                      <a:pt x="129646" y="130601"/>
                      <a:pt x="121340" y="138906"/>
                      <a:pt x="111125" y="138906"/>
                    </a:cubicBezTo>
                    <a:lnTo>
                      <a:pt x="18521" y="138906"/>
                    </a:lnTo>
                    <a:cubicBezTo>
                      <a:pt x="8305" y="138906"/>
                      <a:pt x="0" y="130601"/>
                      <a:pt x="0" y="120385"/>
                    </a:cubicBezTo>
                    <a:lnTo>
                      <a:pt x="0" y="92604"/>
                    </a:lnTo>
                    <a:close/>
                    <a:moveTo>
                      <a:pt x="111125" y="92604"/>
                    </a:moveTo>
                    <a:lnTo>
                      <a:pt x="74083" y="92604"/>
                    </a:lnTo>
                    <a:lnTo>
                      <a:pt x="74083" y="120385"/>
                    </a:lnTo>
                    <a:lnTo>
                      <a:pt x="111125" y="120385"/>
                    </a:lnTo>
                    <a:lnTo>
                      <a:pt x="111125" y="92604"/>
                    </a:lnTo>
                    <a:close/>
                    <a:moveTo>
                      <a:pt x="55562" y="120385"/>
                    </a:moveTo>
                    <a:lnTo>
                      <a:pt x="55562" y="92604"/>
                    </a:lnTo>
                    <a:lnTo>
                      <a:pt x="18521" y="92604"/>
                    </a:lnTo>
                    <a:lnTo>
                      <a:pt x="18521" y="120385"/>
                    </a:lnTo>
                    <a:lnTo>
                      <a:pt x="55562" y="120385"/>
                    </a:lnTo>
                    <a:close/>
                  </a:path>
                </a:pathLst>
              </a:custGeom>
              <a:solidFill>
                <a:srgbClr val="D8A25D"/>
              </a:solidFill>
            </p:spPr>
          </p:sp>
          <p:sp>
            <p:nvSpPr>
              <p:cNvPr id="114" name="Text 54"/>
              <p:cNvSpPr/>
              <p:nvPr/>
            </p:nvSpPr>
            <p:spPr>
              <a:xfrm>
                <a:off x="12337" y="11805"/>
                <a:ext cx="11467" cy="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设备列表展示：</a:t>
                </a:r>
                <a:endParaRPr lang="en-US" sz="20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从/devices/读取设备列表</a:t>
                </a:r>
                <a:endParaRPr lang="en-US" sz="20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展示名称、类型、经纬度、状态等</a:t>
                </a:r>
                <a:endParaRPr lang="en-US" sz="20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endParaRPr>
              </a:p>
            </p:txBody>
          </p:sp>
          <p:sp>
            <p:nvSpPr>
              <p:cNvPr id="115" name="Shape 55"/>
              <p:cNvSpPr/>
              <p:nvPr/>
            </p:nvSpPr>
            <p:spPr>
              <a:xfrm>
                <a:off x="11739" y="14009"/>
                <a:ext cx="408" cy="438"/>
              </a:xfrm>
              <a:custGeom>
                <a:avLst/>
                <a:gdLst/>
                <a:ahLst/>
                <a:cxnLst/>
                <a:rect l="l" t="t" r="r" b="b"/>
                <a:pathLst>
                  <a:path w="166688" h="148167">
                    <a:moveTo>
                      <a:pt x="55562" y="18521"/>
                    </a:moveTo>
                    <a:cubicBezTo>
                      <a:pt x="24887" y="18521"/>
                      <a:pt x="0" y="43408"/>
                      <a:pt x="0" y="74083"/>
                    </a:cubicBezTo>
                    <a:cubicBezTo>
                      <a:pt x="0" y="104758"/>
                      <a:pt x="24887" y="129646"/>
                      <a:pt x="55562" y="129646"/>
                    </a:cubicBezTo>
                    <a:lnTo>
                      <a:pt x="111125" y="129646"/>
                    </a:lnTo>
                    <a:cubicBezTo>
                      <a:pt x="141800" y="129646"/>
                      <a:pt x="166688" y="104758"/>
                      <a:pt x="166688" y="74083"/>
                    </a:cubicBezTo>
                    <a:cubicBezTo>
                      <a:pt x="166688" y="43408"/>
                      <a:pt x="141800" y="18521"/>
                      <a:pt x="111125" y="18521"/>
                    </a:cubicBezTo>
                    <a:lnTo>
                      <a:pt x="55562" y="18521"/>
                    </a:lnTo>
                    <a:close/>
                    <a:moveTo>
                      <a:pt x="111125" y="46302"/>
                    </a:moveTo>
                    <a:cubicBezTo>
                      <a:pt x="126458" y="46302"/>
                      <a:pt x="138906" y="58750"/>
                      <a:pt x="138906" y="74083"/>
                    </a:cubicBezTo>
                    <a:cubicBezTo>
                      <a:pt x="138906" y="89416"/>
                      <a:pt x="126458" y="101865"/>
                      <a:pt x="111125" y="101865"/>
                    </a:cubicBezTo>
                    <a:cubicBezTo>
                      <a:pt x="95792" y="101865"/>
                      <a:pt x="83344" y="89416"/>
                      <a:pt x="83344" y="74083"/>
                    </a:cubicBezTo>
                    <a:cubicBezTo>
                      <a:pt x="83344" y="58750"/>
                      <a:pt x="95792" y="46302"/>
                      <a:pt x="111125" y="46302"/>
                    </a:cubicBezTo>
                    <a:close/>
                  </a:path>
                </a:pathLst>
              </a:custGeom>
              <a:solidFill>
                <a:srgbClr val="D8A25D"/>
              </a:solidFill>
            </p:spPr>
          </p:sp>
          <p:sp>
            <p:nvSpPr>
              <p:cNvPr id="116" name="Text 56"/>
              <p:cNvSpPr/>
              <p:nvPr/>
            </p:nvSpPr>
            <p:spPr>
              <a:xfrm>
                <a:off x="12267" y="14129"/>
                <a:ext cx="7931" cy="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启用/停用控制：</a:t>
                </a:r>
                <a:endParaRPr lang="en-US" sz="20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调用后端接口更新status/enabled字段</a:t>
                </a:r>
                <a:endParaRPr lang="en-US" sz="20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endParaRPr>
              </a:p>
            </p:txBody>
          </p:sp>
          <p:sp>
            <p:nvSpPr>
              <p:cNvPr id="117" name="Shape 57"/>
              <p:cNvSpPr/>
              <p:nvPr/>
            </p:nvSpPr>
            <p:spPr>
              <a:xfrm>
                <a:off x="11727" y="16070"/>
                <a:ext cx="448" cy="488"/>
              </a:xfrm>
              <a:custGeom>
                <a:avLst/>
                <a:gdLst/>
                <a:ahLst/>
                <a:cxnLst/>
                <a:rect l="l" t="t" r="r" b="b"/>
                <a:pathLst>
                  <a:path w="148167" h="148167">
                    <a:moveTo>
                      <a:pt x="138935" y="55562"/>
                    </a:moveTo>
                    <a:lnTo>
                      <a:pt x="141221" y="55562"/>
                    </a:lnTo>
                    <a:cubicBezTo>
                      <a:pt x="145070" y="55562"/>
                      <a:pt x="148167" y="52466"/>
                      <a:pt x="148167" y="48617"/>
                    </a:cubicBezTo>
                    <a:lnTo>
                      <a:pt x="148167" y="6945"/>
                    </a:lnTo>
                    <a:cubicBezTo>
                      <a:pt x="148167" y="4138"/>
                      <a:pt x="146488" y="1592"/>
                      <a:pt x="143884" y="521"/>
                    </a:cubicBezTo>
                    <a:cubicBezTo>
                      <a:pt x="141279" y="-550"/>
                      <a:pt x="138299" y="58"/>
                      <a:pt x="136302" y="2026"/>
                    </a:cubicBezTo>
                    <a:lnTo>
                      <a:pt x="121340" y="17016"/>
                    </a:lnTo>
                    <a:cubicBezTo>
                      <a:pt x="108521" y="6395"/>
                      <a:pt x="92025" y="0"/>
                      <a:pt x="74083" y="0"/>
                    </a:cubicBezTo>
                    <a:cubicBezTo>
                      <a:pt x="36752" y="0"/>
                      <a:pt x="5875" y="27608"/>
                      <a:pt x="752" y="63521"/>
                    </a:cubicBezTo>
                    <a:cubicBezTo>
                      <a:pt x="29" y="68585"/>
                      <a:pt x="3531" y="73273"/>
                      <a:pt x="8595" y="73997"/>
                    </a:cubicBezTo>
                    <a:cubicBezTo>
                      <a:pt x="13659" y="74720"/>
                      <a:pt x="18347" y="71189"/>
                      <a:pt x="19071" y="66154"/>
                    </a:cubicBezTo>
                    <a:cubicBezTo>
                      <a:pt x="22920" y="39212"/>
                      <a:pt x="46100" y="18521"/>
                      <a:pt x="74083" y="18521"/>
                    </a:cubicBezTo>
                    <a:cubicBezTo>
                      <a:pt x="86932" y="18521"/>
                      <a:pt x="98739" y="22862"/>
                      <a:pt x="108144" y="30183"/>
                    </a:cubicBezTo>
                    <a:lnTo>
                      <a:pt x="94630" y="43698"/>
                    </a:lnTo>
                    <a:cubicBezTo>
                      <a:pt x="92633" y="45694"/>
                      <a:pt x="92054" y="48675"/>
                      <a:pt x="93125" y="51280"/>
                    </a:cubicBezTo>
                    <a:cubicBezTo>
                      <a:pt x="94196" y="53884"/>
                      <a:pt x="96742" y="55562"/>
                      <a:pt x="99549" y="55562"/>
                    </a:cubicBezTo>
                    <a:lnTo>
                      <a:pt x="138935" y="55562"/>
                    </a:lnTo>
                    <a:close/>
                    <a:moveTo>
                      <a:pt x="147443" y="84646"/>
                    </a:moveTo>
                    <a:cubicBezTo>
                      <a:pt x="148167" y="79582"/>
                      <a:pt x="144636" y="74894"/>
                      <a:pt x="139601" y="74170"/>
                    </a:cubicBezTo>
                    <a:cubicBezTo>
                      <a:pt x="134565" y="73447"/>
                      <a:pt x="129848" y="76977"/>
                      <a:pt x="129125" y="82013"/>
                    </a:cubicBezTo>
                    <a:cubicBezTo>
                      <a:pt x="125276" y="108926"/>
                      <a:pt x="102096" y="129617"/>
                      <a:pt x="74112" y="129617"/>
                    </a:cubicBezTo>
                    <a:cubicBezTo>
                      <a:pt x="61263" y="129617"/>
                      <a:pt x="49456" y="125276"/>
                      <a:pt x="40051" y="117955"/>
                    </a:cubicBezTo>
                    <a:lnTo>
                      <a:pt x="53537" y="104469"/>
                    </a:lnTo>
                    <a:cubicBezTo>
                      <a:pt x="55534" y="102472"/>
                      <a:pt x="56112" y="99492"/>
                      <a:pt x="55042" y="96887"/>
                    </a:cubicBezTo>
                    <a:cubicBezTo>
                      <a:pt x="53971" y="94283"/>
                      <a:pt x="51424" y="92604"/>
                      <a:pt x="48617" y="92604"/>
                    </a:cubicBezTo>
                    <a:lnTo>
                      <a:pt x="6945" y="92604"/>
                    </a:lnTo>
                    <a:cubicBezTo>
                      <a:pt x="3096" y="92604"/>
                      <a:pt x="0" y="95701"/>
                      <a:pt x="0" y="99549"/>
                    </a:cubicBezTo>
                    <a:lnTo>
                      <a:pt x="0" y="141221"/>
                    </a:lnTo>
                    <a:cubicBezTo>
                      <a:pt x="0" y="144028"/>
                      <a:pt x="1678" y="146575"/>
                      <a:pt x="4283" y="147646"/>
                    </a:cubicBezTo>
                    <a:cubicBezTo>
                      <a:pt x="6887" y="148717"/>
                      <a:pt x="9868" y="148109"/>
                      <a:pt x="11865" y="146141"/>
                    </a:cubicBezTo>
                    <a:lnTo>
                      <a:pt x="26855" y="131151"/>
                    </a:lnTo>
                    <a:cubicBezTo>
                      <a:pt x="39646" y="141771"/>
                      <a:pt x="56141" y="148167"/>
                      <a:pt x="74083" y="148167"/>
                    </a:cubicBezTo>
                    <a:cubicBezTo>
                      <a:pt x="111414" y="148167"/>
                      <a:pt x="142292" y="120559"/>
                      <a:pt x="147414" y="84646"/>
                    </a:cubicBezTo>
                    <a:close/>
                  </a:path>
                </a:pathLst>
              </a:custGeom>
              <a:solidFill>
                <a:srgbClr val="D8A25D"/>
              </a:solidFill>
            </p:spPr>
          </p:sp>
          <p:sp>
            <p:nvSpPr>
              <p:cNvPr id="118" name="Text 58"/>
              <p:cNvSpPr/>
              <p:nvPr/>
            </p:nvSpPr>
            <p:spPr>
              <a:xfrm>
                <a:off x="12280" y="16069"/>
                <a:ext cx="9072" cy="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仿真模块联动：</a:t>
                </a:r>
                <a:endParaRPr lang="en-US" sz="20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只有启用的设备参与实时模拟与告警生成</a:t>
                </a:r>
                <a:endParaRPr lang="en-US" sz="20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endParaRPr>
              </a:p>
            </p:txBody>
          </p:sp>
        </p:grpSp>
        <p:pic>
          <p:nvPicPr>
            <p:cNvPr id="12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" y="2478"/>
              <a:ext cx="15193" cy="10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205" y="3105150"/>
            <a:ext cx="9365615" cy="3976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组合 166"/>
          <p:cNvGrpSpPr/>
          <p:nvPr/>
        </p:nvGrpSpPr>
        <p:grpSpPr>
          <a:xfrm>
            <a:off x="324485" y="1316355"/>
            <a:ext cx="15717520" cy="7444740"/>
            <a:chOff x="424" y="3733"/>
            <a:chExt cx="24752" cy="11724"/>
          </a:xfrm>
        </p:grpSpPr>
        <p:grpSp>
          <p:nvGrpSpPr>
            <p:cNvPr id="124" name="组合 123"/>
            <p:cNvGrpSpPr/>
            <p:nvPr/>
          </p:nvGrpSpPr>
          <p:grpSpPr>
            <a:xfrm>
              <a:off x="424" y="3733"/>
              <a:ext cx="24752" cy="11724"/>
              <a:chOff x="12942" y="2075"/>
              <a:chExt cx="12610" cy="6083"/>
            </a:xfrm>
          </p:grpSpPr>
          <p:grpSp>
            <p:nvGrpSpPr>
              <p:cNvPr id="125" name="组合 124"/>
              <p:cNvGrpSpPr/>
              <p:nvPr/>
            </p:nvGrpSpPr>
            <p:grpSpPr>
              <a:xfrm>
                <a:off x="12942" y="2075"/>
                <a:ext cx="12610" cy="6083"/>
                <a:chOff x="12942" y="2075"/>
                <a:chExt cx="12610" cy="6083"/>
              </a:xfrm>
            </p:grpSpPr>
            <p:sp>
              <p:nvSpPr>
                <p:cNvPr id="126" name="Shape 33"/>
                <p:cNvSpPr/>
                <p:nvPr/>
              </p:nvSpPr>
              <p:spPr>
                <a:xfrm>
                  <a:off x="12942" y="2075"/>
                  <a:ext cx="12610" cy="6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417" h="3862917">
                      <a:moveTo>
                        <a:pt x="127013" y="0"/>
                      </a:moveTo>
                      <a:lnTo>
                        <a:pt x="7482404" y="0"/>
                      </a:lnTo>
                      <a:cubicBezTo>
                        <a:pt x="7552551" y="0"/>
                        <a:pt x="7609417" y="56866"/>
                        <a:pt x="7609417" y="127013"/>
                      </a:cubicBezTo>
                      <a:lnTo>
                        <a:pt x="7609417" y="3735904"/>
                      </a:lnTo>
                      <a:cubicBezTo>
                        <a:pt x="7609417" y="3806051"/>
                        <a:pt x="7552551" y="3862917"/>
                        <a:pt x="7482404" y="3862917"/>
                      </a:cubicBezTo>
                      <a:lnTo>
                        <a:pt x="127013" y="3862917"/>
                      </a:lnTo>
                      <a:cubicBezTo>
                        <a:pt x="56866" y="3862917"/>
                        <a:pt x="0" y="3806051"/>
                        <a:pt x="0" y="3735904"/>
                      </a:cubicBezTo>
                      <a:lnTo>
                        <a:pt x="0" y="127013"/>
                      </a:lnTo>
                      <a:cubicBezTo>
                        <a:pt x="0" y="56912"/>
                        <a:pt x="56912" y="0"/>
                        <a:pt x="127013" y="0"/>
                      </a:cubicBezTo>
                      <a:close/>
                    </a:path>
                  </a:pathLst>
                </a:custGeom>
                <a:solidFill>
                  <a:srgbClr val="4A5C6A"/>
                </a:solidFill>
                <a:ln w="12700">
                  <a:solidFill>
                    <a:srgbClr val="4A5C6A">
                      <a:alpha val="30196"/>
                    </a:srgbClr>
                  </a:solidFill>
                  <a:prstDash val="solid"/>
                </a:ln>
              </p:spPr>
            </p:sp>
            <p:sp>
              <p:nvSpPr>
                <p:cNvPr id="127" name="Shape 34"/>
                <p:cNvSpPr/>
                <p:nvPr/>
              </p:nvSpPr>
              <p:spPr>
                <a:xfrm>
                  <a:off x="13217" y="2350"/>
                  <a:ext cx="667" cy="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33" h="423333">
                      <a:moveTo>
                        <a:pt x="84667" y="0"/>
                      </a:moveTo>
                      <a:lnTo>
                        <a:pt x="338667" y="0"/>
                      </a:lnTo>
                      <a:cubicBezTo>
                        <a:pt x="385427" y="0"/>
                        <a:pt x="423333" y="37907"/>
                        <a:pt x="423333" y="84667"/>
                      </a:cubicBezTo>
                      <a:lnTo>
                        <a:pt x="423333" y="338667"/>
                      </a:lnTo>
                      <a:cubicBezTo>
                        <a:pt x="423333" y="385427"/>
                        <a:pt x="385427" y="423333"/>
                        <a:pt x="338667" y="423333"/>
                      </a:cubicBezTo>
                      <a:lnTo>
                        <a:pt x="84667" y="423333"/>
                      </a:lnTo>
                      <a:cubicBezTo>
                        <a:pt x="37907" y="423333"/>
                        <a:pt x="0" y="385427"/>
                        <a:pt x="0" y="338667"/>
                      </a:cubicBezTo>
                      <a:lnTo>
                        <a:pt x="0" y="84667"/>
                      </a:lnTo>
                      <a:cubicBezTo>
                        <a:pt x="0" y="37907"/>
                        <a:pt x="37907" y="0"/>
                        <a:pt x="84667" y="0"/>
                      </a:cubicBezTo>
                      <a:close/>
                    </a:path>
                  </a:pathLst>
                </a:custGeom>
                <a:solidFill>
                  <a:srgbClr val="D8A25D">
                    <a:alpha val="20000"/>
                  </a:srgbClr>
                </a:solidFill>
              </p:spPr>
            </p:sp>
            <p:sp>
              <p:nvSpPr>
                <p:cNvPr id="128" name="Text 36"/>
                <p:cNvSpPr/>
                <p:nvPr/>
              </p:nvSpPr>
              <p:spPr>
                <a:xfrm>
                  <a:off x="14083" y="2450"/>
                  <a:ext cx="3717" cy="4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000" dirty="0">
                      <a:solidFill>
                        <a:schemeClr val="bg1"/>
                      </a:solidFill>
                    </a:rPr>
                    <a:t>管网仿真界面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9" name="Shape 37"/>
                <p:cNvSpPr/>
                <p:nvPr/>
              </p:nvSpPr>
              <p:spPr>
                <a:xfrm>
                  <a:off x="13190" y="3489"/>
                  <a:ext cx="233" cy="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67" h="148167">
                      <a:moveTo>
                        <a:pt x="13891" y="41672"/>
                      </a:moveTo>
                      <a:cubicBezTo>
                        <a:pt x="21557" y="41672"/>
                        <a:pt x="27781" y="35448"/>
                        <a:pt x="27781" y="27781"/>
                      </a:cubicBezTo>
                      <a:cubicBezTo>
                        <a:pt x="27781" y="20115"/>
                        <a:pt x="21557" y="13891"/>
                        <a:pt x="13891" y="13891"/>
                      </a:cubicBezTo>
                      <a:cubicBezTo>
                        <a:pt x="6224" y="13891"/>
                        <a:pt x="0" y="20115"/>
                        <a:pt x="0" y="27781"/>
                      </a:cubicBezTo>
                      <a:cubicBezTo>
                        <a:pt x="0" y="35448"/>
                        <a:pt x="6224" y="41672"/>
                        <a:pt x="13891" y="41672"/>
                      </a:cubicBezTo>
                      <a:close/>
                      <a:moveTo>
                        <a:pt x="55562" y="18521"/>
                      </a:moveTo>
                      <a:cubicBezTo>
                        <a:pt x="50440" y="18521"/>
                        <a:pt x="46302" y="22659"/>
                        <a:pt x="46302" y="27781"/>
                      </a:cubicBezTo>
                      <a:cubicBezTo>
                        <a:pt x="46302" y="32903"/>
                        <a:pt x="50440" y="37042"/>
                        <a:pt x="55562" y="37042"/>
                      </a:cubicBezTo>
                      <a:lnTo>
                        <a:pt x="138906" y="37042"/>
                      </a:lnTo>
                      <a:cubicBezTo>
                        <a:pt x="144028" y="37042"/>
                        <a:pt x="148167" y="32903"/>
                        <a:pt x="148167" y="27781"/>
                      </a:cubicBezTo>
                      <a:cubicBezTo>
                        <a:pt x="148167" y="22659"/>
                        <a:pt x="144028" y="18521"/>
                        <a:pt x="138906" y="18521"/>
                      </a:cubicBezTo>
                      <a:lnTo>
                        <a:pt x="55562" y="18521"/>
                      </a:lnTo>
                      <a:close/>
                      <a:moveTo>
                        <a:pt x="55562" y="64823"/>
                      </a:moveTo>
                      <a:cubicBezTo>
                        <a:pt x="50440" y="64823"/>
                        <a:pt x="46302" y="68961"/>
                        <a:pt x="46302" y="74083"/>
                      </a:cubicBezTo>
                      <a:cubicBezTo>
                        <a:pt x="46302" y="79206"/>
                        <a:pt x="50440" y="83344"/>
                        <a:pt x="55562" y="83344"/>
                      </a:cubicBezTo>
                      <a:lnTo>
                        <a:pt x="138906" y="83344"/>
                      </a:lnTo>
                      <a:cubicBezTo>
                        <a:pt x="144028" y="83344"/>
                        <a:pt x="148167" y="79206"/>
                        <a:pt x="148167" y="74083"/>
                      </a:cubicBezTo>
                      <a:cubicBezTo>
                        <a:pt x="148167" y="68961"/>
                        <a:pt x="144028" y="64823"/>
                        <a:pt x="138906" y="64823"/>
                      </a:cubicBezTo>
                      <a:lnTo>
                        <a:pt x="55562" y="64823"/>
                      </a:lnTo>
                      <a:close/>
                      <a:moveTo>
                        <a:pt x="55562" y="111125"/>
                      </a:moveTo>
                      <a:cubicBezTo>
                        <a:pt x="50440" y="111125"/>
                        <a:pt x="46302" y="115263"/>
                        <a:pt x="46302" y="120385"/>
                      </a:cubicBezTo>
                      <a:cubicBezTo>
                        <a:pt x="46302" y="125508"/>
                        <a:pt x="50440" y="129646"/>
                        <a:pt x="55562" y="129646"/>
                      </a:cubicBezTo>
                      <a:lnTo>
                        <a:pt x="138906" y="129646"/>
                      </a:lnTo>
                      <a:cubicBezTo>
                        <a:pt x="144028" y="129646"/>
                        <a:pt x="148167" y="125508"/>
                        <a:pt x="148167" y="120385"/>
                      </a:cubicBezTo>
                      <a:cubicBezTo>
                        <a:pt x="148167" y="115263"/>
                        <a:pt x="144028" y="111125"/>
                        <a:pt x="138906" y="111125"/>
                      </a:cubicBezTo>
                      <a:lnTo>
                        <a:pt x="55562" y="111125"/>
                      </a:lnTo>
                      <a:close/>
                      <a:moveTo>
                        <a:pt x="13891" y="134276"/>
                      </a:moveTo>
                      <a:cubicBezTo>
                        <a:pt x="21557" y="134276"/>
                        <a:pt x="27781" y="128052"/>
                        <a:pt x="27781" y="120385"/>
                      </a:cubicBezTo>
                      <a:cubicBezTo>
                        <a:pt x="27781" y="112719"/>
                        <a:pt x="21557" y="106495"/>
                        <a:pt x="13891" y="106495"/>
                      </a:cubicBezTo>
                      <a:cubicBezTo>
                        <a:pt x="6224" y="106495"/>
                        <a:pt x="0" y="112719"/>
                        <a:pt x="0" y="120385"/>
                      </a:cubicBezTo>
                      <a:cubicBezTo>
                        <a:pt x="0" y="128052"/>
                        <a:pt x="6224" y="134276"/>
                        <a:pt x="13891" y="134276"/>
                      </a:cubicBezTo>
                      <a:close/>
                      <a:moveTo>
                        <a:pt x="27781" y="74083"/>
                      </a:moveTo>
                      <a:cubicBezTo>
                        <a:pt x="27781" y="66417"/>
                        <a:pt x="21557" y="60193"/>
                        <a:pt x="13891" y="60193"/>
                      </a:cubicBezTo>
                      <a:cubicBezTo>
                        <a:pt x="6224" y="60193"/>
                        <a:pt x="0" y="66417"/>
                        <a:pt x="0" y="74083"/>
                      </a:cubicBezTo>
                      <a:cubicBezTo>
                        <a:pt x="0" y="81750"/>
                        <a:pt x="6224" y="87974"/>
                        <a:pt x="13891" y="87974"/>
                      </a:cubicBezTo>
                      <a:cubicBezTo>
                        <a:pt x="21557" y="87974"/>
                        <a:pt x="27781" y="81750"/>
                        <a:pt x="27781" y="74083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130" name="Text 38"/>
                <p:cNvSpPr/>
                <p:nvPr/>
              </p:nvSpPr>
              <p:spPr>
                <a:xfrm>
                  <a:off x="13582" y="3403"/>
                  <a:ext cx="9342" cy="4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管网状态模拟</a:t>
                  </a:r>
                  <a:r>
                    <a:rPr 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：</a:t>
                  </a:r>
                  <a:endPara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en-US" sz="2000" dirty="0">
                      <a:solidFill>
                        <a:srgbClr val="E0E2E5">
                          <a:alpha val="80000"/>
                        </a:srgb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模拟真实管网状态</a:t>
                  </a:r>
                  <a:endParaRPr lang="zh-CN" alt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  <p:sp>
              <p:nvSpPr>
                <p:cNvPr id="131" name="Shape 39"/>
                <p:cNvSpPr/>
                <p:nvPr/>
              </p:nvSpPr>
              <p:spPr>
                <a:xfrm>
                  <a:off x="13190" y="4576"/>
                  <a:ext cx="233" cy="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67" h="148167">
                      <a:moveTo>
                        <a:pt x="74083" y="148167"/>
                      </a:moveTo>
                      <a:cubicBezTo>
                        <a:pt x="114971" y="148167"/>
                        <a:pt x="148167" y="114971"/>
                        <a:pt x="148167" y="74083"/>
                      </a:cubicBezTo>
                      <a:cubicBezTo>
                        <a:pt x="148167" y="33196"/>
                        <a:pt x="114971" y="0"/>
                        <a:pt x="74083" y="0"/>
                      </a:cubicBezTo>
                      <a:cubicBezTo>
                        <a:pt x="33196" y="0"/>
                        <a:pt x="0" y="33196"/>
                        <a:pt x="0" y="74083"/>
                      </a:cubicBezTo>
                      <a:cubicBezTo>
                        <a:pt x="0" y="114971"/>
                        <a:pt x="33196" y="148167"/>
                        <a:pt x="74083" y="148167"/>
                      </a:cubicBezTo>
                      <a:close/>
                      <a:moveTo>
                        <a:pt x="67138" y="99549"/>
                      </a:moveTo>
                      <a:lnTo>
                        <a:pt x="67138" y="81029"/>
                      </a:lnTo>
                      <a:lnTo>
                        <a:pt x="48617" y="81029"/>
                      </a:lnTo>
                      <a:cubicBezTo>
                        <a:pt x="44768" y="81029"/>
                        <a:pt x="41672" y="77932"/>
                        <a:pt x="41672" y="74083"/>
                      </a:cubicBezTo>
                      <a:cubicBezTo>
                        <a:pt x="41672" y="70234"/>
                        <a:pt x="44768" y="67138"/>
                        <a:pt x="48617" y="67138"/>
                      </a:cubicBezTo>
                      <a:lnTo>
                        <a:pt x="67138" y="67138"/>
                      </a:lnTo>
                      <a:lnTo>
                        <a:pt x="67138" y="48617"/>
                      </a:lnTo>
                      <a:cubicBezTo>
                        <a:pt x="67138" y="44768"/>
                        <a:pt x="70234" y="41672"/>
                        <a:pt x="74083" y="41672"/>
                      </a:cubicBezTo>
                      <a:cubicBezTo>
                        <a:pt x="77932" y="41672"/>
                        <a:pt x="81029" y="44768"/>
                        <a:pt x="81029" y="48617"/>
                      </a:cubicBezTo>
                      <a:lnTo>
                        <a:pt x="81029" y="67138"/>
                      </a:lnTo>
                      <a:lnTo>
                        <a:pt x="99549" y="67138"/>
                      </a:lnTo>
                      <a:cubicBezTo>
                        <a:pt x="103398" y="67138"/>
                        <a:pt x="106495" y="70234"/>
                        <a:pt x="106495" y="74083"/>
                      </a:cubicBezTo>
                      <a:cubicBezTo>
                        <a:pt x="106495" y="77932"/>
                        <a:pt x="103398" y="81029"/>
                        <a:pt x="99549" y="81029"/>
                      </a:cubicBezTo>
                      <a:lnTo>
                        <a:pt x="81029" y="81029"/>
                      </a:lnTo>
                      <a:lnTo>
                        <a:pt x="81029" y="99549"/>
                      </a:lnTo>
                      <a:cubicBezTo>
                        <a:pt x="81029" y="103398"/>
                        <a:pt x="77932" y="106495"/>
                        <a:pt x="74083" y="106495"/>
                      </a:cubicBezTo>
                      <a:cubicBezTo>
                        <a:pt x="70234" y="106495"/>
                        <a:pt x="67138" y="103398"/>
                        <a:pt x="67138" y="99549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133" name="Shape 41"/>
                <p:cNvSpPr/>
                <p:nvPr/>
              </p:nvSpPr>
              <p:spPr>
                <a:xfrm>
                  <a:off x="13190" y="5660"/>
                  <a:ext cx="233" cy="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67" h="148167">
                      <a:moveTo>
                        <a:pt x="116855" y="9955"/>
                      </a:moveTo>
                      <a:cubicBezTo>
                        <a:pt x="120328" y="8508"/>
                        <a:pt x="124292" y="9318"/>
                        <a:pt x="126955" y="11952"/>
                      </a:cubicBezTo>
                      <a:lnTo>
                        <a:pt x="145475" y="30473"/>
                      </a:lnTo>
                      <a:cubicBezTo>
                        <a:pt x="147212" y="32209"/>
                        <a:pt x="148196" y="34553"/>
                        <a:pt x="148196" y="37013"/>
                      </a:cubicBezTo>
                      <a:cubicBezTo>
                        <a:pt x="148196" y="39473"/>
                        <a:pt x="147212" y="41817"/>
                        <a:pt x="145475" y="43553"/>
                      </a:cubicBezTo>
                      <a:lnTo>
                        <a:pt x="126955" y="62074"/>
                      </a:lnTo>
                      <a:cubicBezTo>
                        <a:pt x="124292" y="64736"/>
                        <a:pt x="120328" y="65517"/>
                        <a:pt x="116855" y="64071"/>
                      </a:cubicBezTo>
                      <a:cubicBezTo>
                        <a:pt x="113382" y="62624"/>
                        <a:pt x="111125" y="59296"/>
                        <a:pt x="111125" y="55562"/>
                      </a:cubicBezTo>
                      <a:lnTo>
                        <a:pt x="111125" y="46302"/>
                      </a:lnTo>
                      <a:lnTo>
                        <a:pt x="101865" y="46302"/>
                      </a:lnTo>
                      <a:cubicBezTo>
                        <a:pt x="98942" y="46302"/>
                        <a:pt x="96193" y="47662"/>
                        <a:pt x="94456" y="50006"/>
                      </a:cubicBezTo>
                      <a:lnTo>
                        <a:pt x="85080" y="62508"/>
                      </a:lnTo>
                      <a:lnTo>
                        <a:pt x="73505" y="47083"/>
                      </a:lnTo>
                      <a:lnTo>
                        <a:pt x="79640" y="38894"/>
                      </a:lnTo>
                      <a:cubicBezTo>
                        <a:pt x="84878" y="31891"/>
                        <a:pt x="93125" y="27781"/>
                        <a:pt x="101865" y="27781"/>
                      </a:cubicBezTo>
                      <a:lnTo>
                        <a:pt x="111125" y="27781"/>
                      </a:lnTo>
                      <a:lnTo>
                        <a:pt x="111125" y="18521"/>
                      </a:lnTo>
                      <a:cubicBezTo>
                        <a:pt x="111125" y="14788"/>
                        <a:pt x="113382" y="11402"/>
                        <a:pt x="116855" y="9955"/>
                      </a:cubicBezTo>
                      <a:close/>
                      <a:moveTo>
                        <a:pt x="44566" y="85659"/>
                      </a:moveTo>
                      <a:lnTo>
                        <a:pt x="56141" y="101083"/>
                      </a:lnTo>
                      <a:lnTo>
                        <a:pt x="50006" y="109273"/>
                      </a:lnTo>
                      <a:cubicBezTo>
                        <a:pt x="44768" y="116276"/>
                        <a:pt x="36521" y="120385"/>
                        <a:pt x="27781" y="120385"/>
                      </a:cubicBezTo>
                      <a:lnTo>
                        <a:pt x="9260" y="120385"/>
                      </a:lnTo>
                      <a:cubicBezTo>
                        <a:pt x="4138" y="120385"/>
                        <a:pt x="0" y="116247"/>
                        <a:pt x="0" y="111125"/>
                      </a:cubicBezTo>
                      <a:cubicBezTo>
                        <a:pt x="0" y="106003"/>
                        <a:pt x="4138" y="101865"/>
                        <a:pt x="9260" y="101865"/>
                      </a:cubicBezTo>
                      <a:lnTo>
                        <a:pt x="27781" y="101865"/>
                      </a:lnTo>
                      <a:cubicBezTo>
                        <a:pt x="30704" y="101865"/>
                        <a:pt x="33453" y="100504"/>
                        <a:pt x="35190" y="98160"/>
                      </a:cubicBezTo>
                      <a:lnTo>
                        <a:pt x="44566" y="85659"/>
                      </a:lnTo>
                      <a:close/>
                      <a:moveTo>
                        <a:pt x="126926" y="136186"/>
                      </a:moveTo>
                      <a:cubicBezTo>
                        <a:pt x="124263" y="138848"/>
                        <a:pt x="120299" y="139630"/>
                        <a:pt x="116826" y="138183"/>
                      </a:cubicBezTo>
                      <a:cubicBezTo>
                        <a:pt x="113353" y="136736"/>
                        <a:pt x="111125" y="133379"/>
                        <a:pt x="111125" y="129646"/>
                      </a:cubicBezTo>
                      <a:lnTo>
                        <a:pt x="111125" y="120385"/>
                      </a:lnTo>
                      <a:lnTo>
                        <a:pt x="101865" y="120385"/>
                      </a:lnTo>
                      <a:cubicBezTo>
                        <a:pt x="93125" y="120385"/>
                        <a:pt x="84878" y="116276"/>
                        <a:pt x="79640" y="109273"/>
                      </a:cubicBezTo>
                      <a:lnTo>
                        <a:pt x="35190" y="50006"/>
                      </a:lnTo>
                      <a:cubicBezTo>
                        <a:pt x="33453" y="47662"/>
                        <a:pt x="30704" y="46302"/>
                        <a:pt x="27781" y="46302"/>
                      </a:cubicBezTo>
                      <a:lnTo>
                        <a:pt x="9260" y="46302"/>
                      </a:lnTo>
                      <a:cubicBezTo>
                        <a:pt x="4138" y="46302"/>
                        <a:pt x="0" y="42164"/>
                        <a:pt x="0" y="37042"/>
                      </a:cubicBezTo>
                      <a:cubicBezTo>
                        <a:pt x="0" y="31919"/>
                        <a:pt x="4138" y="27781"/>
                        <a:pt x="9260" y="27781"/>
                      </a:cubicBezTo>
                      <a:lnTo>
                        <a:pt x="27781" y="27781"/>
                      </a:lnTo>
                      <a:cubicBezTo>
                        <a:pt x="36521" y="27781"/>
                        <a:pt x="44768" y="31891"/>
                        <a:pt x="50006" y="38894"/>
                      </a:cubicBezTo>
                      <a:lnTo>
                        <a:pt x="94456" y="98160"/>
                      </a:lnTo>
                      <a:cubicBezTo>
                        <a:pt x="96193" y="100504"/>
                        <a:pt x="98942" y="101865"/>
                        <a:pt x="101865" y="101865"/>
                      </a:cubicBezTo>
                      <a:lnTo>
                        <a:pt x="111125" y="101865"/>
                      </a:lnTo>
                      <a:lnTo>
                        <a:pt x="111125" y="92604"/>
                      </a:lnTo>
                      <a:cubicBezTo>
                        <a:pt x="111125" y="88871"/>
                        <a:pt x="113382" y="85485"/>
                        <a:pt x="116855" y="84038"/>
                      </a:cubicBezTo>
                      <a:cubicBezTo>
                        <a:pt x="120328" y="82591"/>
                        <a:pt x="124292" y="83402"/>
                        <a:pt x="126955" y="86035"/>
                      </a:cubicBezTo>
                      <a:lnTo>
                        <a:pt x="145475" y="104556"/>
                      </a:lnTo>
                      <a:cubicBezTo>
                        <a:pt x="147212" y="106292"/>
                        <a:pt x="148196" y="108636"/>
                        <a:pt x="148196" y="111096"/>
                      </a:cubicBezTo>
                      <a:cubicBezTo>
                        <a:pt x="148196" y="113556"/>
                        <a:pt x="147212" y="115900"/>
                        <a:pt x="145475" y="117636"/>
                      </a:cubicBezTo>
                      <a:lnTo>
                        <a:pt x="126955" y="136157"/>
                      </a:ln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134" name="Text 42"/>
                <p:cNvSpPr/>
                <p:nvPr/>
              </p:nvSpPr>
              <p:spPr>
                <a:xfrm>
                  <a:off x="13582" y="5593"/>
                  <a:ext cx="9083" cy="4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泄露注入模拟</a:t>
                  </a:r>
                  <a:r>
                    <a:rPr 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：</a:t>
                  </a:r>
                  <a:endPara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chemeClr val="accent3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模拟注入泄露状态，实现真实管网情况，用于测试和演习</a:t>
                  </a:r>
                  <a:endParaRPr lang="zh-CN" altLang="en-US" sz="2000" b="1" dirty="0">
                    <a:solidFill>
                      <a:schemeClr val="accent3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  <p:sp>
              <p:nvSpPr>
                <p:cNvPr id="132" name="Text 40"/>
                <p:cNvSpPr/>
                <p:nvPr/>
              </p:nvSpPr>
              <p:spPr>
                <a:xfrm>
                  <a:off x="13582" y="4509"/>
                  <a:ext cx="9750" cy="4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设备信息查看</a:t>
                  </a:r>
                  <a:r>
                    <a:rPr 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：</a:t>
                  </a:r>
                  <a:endPara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en-US" sz="2000" dirty="0">
                      <a:solidFill>
                        <a:srgbClr val="E0E2E5">
                          <a:alpha val="80000"/>
                        </a:srgb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点击节点，查看设备信息和数据</a:t>
                  </a:r>
                  <a:endParaRPr lang="zh-CN" alt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  <p:sp>
              <p:nvSpPr>
                <p:cNvPr id="135" name="Shape 43"/>
                <p:cNvSpPr/>
                <p:nvPr/>
              </p:nvSpPr>
              <p:spPr>
                <a:xfrm>
                  <a:off x="13205" y="6570"/>
                  <a:ext cx="204" cy="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46" h="148167">
                      <a:moveTo>
                        <a:pt x="22370" y="723"/>
                      </a:moveTo>
                      <a:cubicBezTo>
                        <a:pt x="24714" y="-463"/>
                        <a:pt x="27550" y="-203"/>
                        <a:pt x="29633" y="1389"/>
                      </a:cubicBezTo>
                      <a:lnTo>
                        <a:pt x="122238" y="70813"/>
                      </a:lnTo>
                      <a:cubicBezTo>
                        <a:pt x="124639" y="72607"/>
                        <a:pt x="125594" y="75733"/>
                        <a:pt x="124668" y="78569"/>
                      </a:cubicBezTo>
                      <a:cubicBezTo>
                        <a:pt x="123742" y="81405"/>
                        <a:pt x="121080" y="83315"/>
                        <a:pt x="118070" y="83315"/>
                      </a:cubicBezTo>
                      <a:lnTo>
                        <a:pt x="73997" y="83315"/>
                      </a:lnTo>
                      <a:lnTo>
                        <a:pt x="99723" y="134739"/>
                      </a:lnTo>
                      <a:cubicBezTo>
                        <a:pt x="102009" y="139311"/>
                        <a:pt x="100157" y="144868"/>
                        <a:pt x="95585" y="147154"/>
                      </a:cubicBezTo>
                      <a:cubicBezTo>
                        <a:pt x="91013" y="149440"/>
                        <a:pt x="85456" y="147588"/>
                        <a:pt x="83170" y="143016"/>
                      </a:cubicBezTo>
                      <a:lnTo>
                        <a:pt x="57444" y="91591"/>
                      </a:lnTo>
                      <a:lnTo>
                        <a:pt x="31022" y="126839"/>
                      </a:lnTo>
                      <a:cubicBezTo>
                        <a:pt x="29228" y="129241"/>
                        <a:pt x="26103" y="130196"/>
                        <a:pt x="23267" y="129270"/>
                      </a:cubicBezTo>
                      <a:cubicBezTo>
                        <a:pt x="20431" y="128344"/>
                        <a:pt x="18521" y="125681"/>
                        <a:pt x="18521" y="122701"/>
                      </a:cubicBezTo>
                      <a:lnTo>
                        <a:pt x="18521" y="6945"/>
                      </a:lnTo>
                      <a:cubicBezTo>
                        <a:pt x="18521" y="4312"/>
                        <a:pt x="19997" y="1910"/>
                        <a:pt x="22370" y="723"/>
                      </a:cubicBezTo>
                      <a:close/>
                    </a:path>
                  </a:pathLst>
                </a:custGeom>
                <a:solidFill>
                  <a:srgbClr val="D8A25D"/>
                </a:solidFill>
              </p:spPr>
            </p:sp>
            <p:sp>
              <p:nvSpPr>
                <p:cNvPr id="136" name="Text 44"/>
                <p:cNvSpPr/>
                <p:nvPr/>
              </p:nvSpPr>
              <p:spPr>
                <a:xfrm>
                  <a:off x="13582" y="6524"/>
                  <a:ext cx="9570" cy="3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传感器实时遥测</a:t>
                  </a:r>
                  <a:r>
                    <a:rPr lang="en-US" sz="2000" b="1" dirty="0">
                      <a:solidFill>
                        <a:srgbClr val="E0E2E5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：</a:t>
                  </a:r>
                  <a:endPara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en-US" sz="2000" b="1" dirty="0">
                      <a:solidFill>
                        <a:schemeClr val="accent3"/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实时遥测</a:t>
                  </a:r>
                  <a:r>
                    <a:rPr lang="zh-CN" altLang="en-US" sz="2000" dirty="0">
                      <a:solidFill>
                        <a:schemeClr val="accent3">
                          <a:alpha val="80000"/>
                        </a:schemeClr>
                      </a:solidFill>
                      <a:latin typeface="MiSans" pitchFamily="34" charset="-122"/>
                      <a:ea typeface="MiSans" pitchFamily="34" charset="-122"/>
                      <a:cs typeface="MiSans" pitchFamily="34" charset="-120"/>
                    </a:rPr>
                    <a:t>传感器类型的设备数据，模拟真实管网状态</a:t>
                  </a:r>
                  <a:endParaRPr lang="zh-CN" altLang="en-US" sz="2000" dirty="0">
                    <a:solidFill>
                      <a:schemeClr val="accent3">
                        <a:alpha val="80000"/>
                      </a:scheme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endParaRPr>
                </a:p>
              </p:txBody>
            </p:sp>
          </p:grpSp>
          <p:sp>
            <p:nvSpPr>
              <p:cNvPr id="137" name="Shape 40"/>
              <p:cNvSpPr/>
              <p:nvPr/>
            </p:nvSpPr>
            <p:spPr>
              <a:xfrm>
                <a:off x="13325" y="2485"/>
                <a:ext cx="455" cy="373"/>
              </a:xfrm>
              <a:custGeom>
                <a:avLst/>
                <a:gdLst/>
                <a:ahLst/>
                <a:cxnLst/>
                <a:rect l="l" t="t" r="r" b="b"/>
                <a:pathLst>
                  <a:path w="196910" h="175031">
                    <a:moveTo>
                      <a:pt x="84781" y="30083"/>
                    </a:moveTo>
                    <a:lnTo>
                      <a:pt x="112129" y="30083"/>
                    </a:lnTo>
                    <a:lnTo>
                      <a:pt x="112129" y="46493"/>
                    </a:lnTo>
                    <a:lnTo>
                      <a:pt x="84781" y="46493"/>
                    </a:lnTo>
                    <a:lnTo>
                      <a:pt x="84781" y="30083"/>
                    </a:lnTo>
                    <a:close/>
                    <a:moveTo>
                      <a:pt x="82046" y="10939"/>
                    </a:moveTo>
                    <a:cubicBezTo>
                      <a:pt x="72987" y="10939"/>
                      <a:pt x="65637" y="18289"/>
                      <a:pt x="65637" y="27349"/>
                    </a:cubicBezTo>
                    <a:lnTo>
                      <a:pt x="65637" y="49227"/>
                    </a:lnTo>
                    <a:cubicBezTo>
                      <a:pt x="65637" y="58287"/>
                      <a:pt x="72987" y="65637"/>
                      <a:pt x="82046" y="65637"/>
                    </a:cubicBezTo>
                    <a:lnTo>
                      <a:pt x="87515" y="65637"/>
                    </a:lnTo>
                    <a:lnTo>
                      <a:pt x="87515" y="76576"/>
                    </a:lnTo>
                    <a:lnTo>
                      <a:pt x="10939" y="76576"/>
                    </a:lnTo>
                    <a:cubicBezTo>
                      <a:pt x="4889" y="76576"/>
                      <a:pt x="0" y="81465"/>
                      <a:pt x="0" y="87515"/>
                    </a:cubicBezTo>
                    <a:cubicBezTo>
                      <a:pt x="0" y="93566"/>
                      <a:pt x="4889" y="98455"/>
                      <a:pt x="10939" y="98455"/>
                    </a:cubicBezTo>
                    <a:lnTo>
                      <a:pt x="43758" y="98455"/>
                    </a:lnTo>
                    <a:lnTo>
                      <a:pt x="43758" y="109394"/>
                    </a:lnTo>
                    <a:lnTo>
                      <a:pt x="38288" y="109394"/>
                    </a:lnTo>
                    <a:cubicBezTo>
                      <a:pt x="29229" y="109394"/>
                      <a:pt x="21879" y="116744"/>
                      <a:pt x="21879" y="125803"/>
                    </a:cubicBezTo>
                    <a:lnTo>
                      <a:pt x="21879" y="147682"/>
                    </a:lnTo>
                    <a:cubicBezTo>
                      <a:pt x="21879" y="156742"/>
                      <a:pt x="29229" y="164092"/>
                      <a:pt x="38288" y="164092"/>
                    </a:cubicBezTo>
                    <a:lnTo>
                      <a:pt x="71106" y="164092"/>
                    </a:lnTo>
                    <a:cubicBezTo>
                      <a:pt x="80166" y="164092"/>
                      <a:pt x="87515" y="156742"/>
                      <a:pt x="87515" y="147682"/>
                    </a:cubicBezTo>
                    <a:lnTo>
                      <a:pt x="87515" y="125803"/>
                    </a:lnTo>
                    <a:cubicBezTo>
                      <a:pt x="87515" y="116744"/>
                      <a:pt x="80166" y="109394"/>
                      <a:pt x="71106" y="109394"/>
                    </a:cubicBezTo>
                    <a:lnTo>
                      <a:pt x="65637" y="109394"/>
                    </a:lnTo>
                    <a:lnTo>
                      <a:pt x="65637" y="98455"/>
                    </a:lnTo>
                    <a:lnTo>
                      <a:pt x="131273" y="98455"/>
                    </a:lnTo>
                    <a:lnTo>
                      <a:pt x="131273" y="109394"/>
                    </a:lnTo>
                    <a:lnTo>
                      <a:pt x="125803" y="109394"/>
                    </a:lnTo>
                    <a:cubicBezTo>
                      <a:pt x="116744" y="109394"/>
                      <a:pt x="109394" y="116744"/>
                      <a:pt x="109394" y="125803"/>
                    </a:cubicBezTo>
                    <a:lnTo>
                      <a:pt x="109394" y="147682"/>
                    </a:lnTo>
                    <a:cubicBezTo>
                      <a:pt x="109394" y="156742"/>
                      <a:pt x="116744" y="164092"/>
                      <a:pt x="125803" y="164092"/>
                    </a:cubicBezTo>
                    <a:lnTo>
                      <a:pt x="158622" y="164092"/>
                    </a:lnTo>
                    <a:cubicBezTo>
                      <a:pt x="167681" y="164092"/>
                      <a:pt x="175031" y="156742"/>
                      <a:pt x="175031" y="147682"/>
                    </a:cubicBezTo>
                    <a:lnTo>
                      <a:pt x="175031" y="125803"/>
                    </a:lnTo>
                    <a:cubicBezTo>
                      <a:pt x="175031" y="116744"/>
                      <a:pt x="167681" y="109394"/>
                      <a:pt x="158622" y="109394"/>
                    </a:cubicBezTo>
                    <a:lnTo>
                      <a:pt x="153152" y="109394"/>
                    </a:lnTo>
                    <a:lnTo>
                      <a:pt x="153152" y="98455"/>
                    </a:lnTo>
                    <a:lnTo>
                      <a:pt x="185970" y="98455"/>
                    </a:lnTo>
                    <a:cubicBezTo>
                      <a:pt x="192021" y="98455"/>
                      <a:pt x="196910" y="93566"/>
                      <a:pt x="196910" y="87515"/>
                    </a:cubicBezTo>
                    <a:cubicBezTo>
                      <a:pt x="196910" y="81465"/>
                      <a:pt x="192021" y="76576"/>
                      <a:pt x="185970" y="76576"/>
                    </a:cubicBezTo>
                    <a:lnTo>
                      <a:pt x="109394" y="76576"/>
                    </a:lnTo>
                    <a:lnTo>
                      <a:pt x="109394" y="65637"/>
                    </a:lnTo>
                    <a:lnTo>
                      <a:pt x="114864" y="65637"/>
                    </a:lnTo>
                    <a:cubicBezTo>
                      <a:pt x="123923" y="65637"/>
                      <a:pt x="131273" y="58287"/>
                      <a:pt x="131273" y="49227"/>
                    </a:cubicBezTo>
                    <a:lnTo>
                      <a:pt x="131273" y="27349"/>
                    </a:lnTo>
                    <a:cubicBezTo>
                      <a:pt x="131273" y="18289"/>
                      <a:pt x="123923" y="10939"/>
                      <a:pt x="114864" y="10939"/>
                    </a:cubicBezTo>
                    <a:lnTo>
                      <a:pt x="82046" y="10939"/>
                    </a:lnTo>
                    <a:close/>
                    <a:moveTo>
                      <a:pt x="153152" y="128538"/>
                    </a:moveTo>
                    <a:lnTo>
                      <a:pt x="155887" y="128538"/>
                    </a:lnTo>
                    <a:lnTo>
                      <a:pt x="155887" y="144948"/>
                    </a:lnTo>
                    <a:lnTo>
                      <a:pt x="128538" y="144948"/>
                    </a:lnTo>
                    <a:lnTo>
                      <a:pt x="128538" y="128538"/>
                    </a:lnTo>
                    <a:lnTo>
                      <a:pt x="153152" y="128538"/>
                    </a:lnTo>
                    <a:close/>
                    <a:moveTo>
                      <a:pt x="65637" y="128538"/>
                    </a:moveTo>
                    <a:lnTo>
                      <a:pt x="68371" y="128538"/>
                    </a:lnTo>
                    <a:lnTo>
                      <a:pt x="68371" y="144948"/>
                    </a:lnTo>
                    <a:lnTo>
                      <a:pt x="41023" y="144948"/>
                    </a:lnTo>
                    <a:lnTo>
                      <a:pt x="41023" y="128538"/>
                    </a:lnTo>
                    <a:lnTo>
                      <a:pt x="65637" y="128538"/>
                    </a:lnTo>
                    <a:close/>
                  </a:path>
                </a:pathLst>
              </a:custGeom>
              <a:solidFill>
                <a:srgbClr val="D8A25D"/>
              </a:solidFill>
            </p:spPr>
          </p:sp>
        </p:grpSp>
        <p:pic>
          <p:nvPicPr>
            <p:cNvPr id="138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92" y="5084"/>
              <a:ext cx="13228" cy="9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组合 141"/>
          <p:cNvGrpSpPr/>
          <p:nvPr/>
        </p:nvGrpSpPr>
        <p:grpSpPr>
          <a:xfrm>
            <a:off x="7543165" y="2000250"/>
            <a:ext cx="8395970" cy="6771640"/>
            <a:chOff x="12116" y="2832"/>
            <a:chExt cx="13222" cy="10664"/>
          </a:xfrm>
        </p:grpSpPr>
        <p:pic>
          <p:nvPicPr>
            <p:cNvPr id="140" name="图片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16" y="2832"/>
              <a:ext cx="13222" cy="9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文本框 140"/>
            <p:cNvSpPr txBox="1"/>
            <p:nvPr/>
          </p:nvSpPr>
          <p:spPr>
            <a:xfrm>
              <a:off x="15030" y="12868"/>
              <a:ext cx="853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bg1"/>
                  </a:solidFill>
                </a:rPr>
                <a:t>故障注入后的状态变化展示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428625" y="1327150"/>
            <a:ext cx="15717520" cy="7444740"/>
            <a:chOff x="863" y="2275"/>
            <a:chExt cx="24752" cy="11724"/>
          </a:xfrm>
        </p:grpSpPr>
        <p:grpSp>
          <p:nvGrpSpPr>
            <p:cNvPr id="144" name="组合 143"/>
            <p:cNvGrpSpPr/>
            <p:nvPr/>
          </p:nvGrpSpPr>
          <p:grpSpPr>
            <a:xfrm rot="0">
              <a:off x="863" y="2275"/>
              <a:ext cx="24752" cy="11724"/>
              <a:chOff x="12942" y="2075"/>
              <a:chExt cx="12610" cy="6083"/>
            </a:xfrm>
          </p:grpSpPr>
          <p:sp>
            <p:nvSpPr>
              <p:cNvPr id="145" name="Shape 33"/>
              <p:cNvSpPr/>
              <p:nvPr/>
            </p:nvSpPr>
            <p:spPr>
              <a:xfrm>
                <a:off x="12942" y="2075"/>
                <a:ext cx="12610" cy="6083"/>
              </a:xfrm>
              <a:custGeom>
                <a:avLst/>
                <a:gdLst/>
                <a:ahLst/>
                <a:cxnLst/>
                <a:rect l="l" t="t" r="r" b="b"/>
                <a:pathLst>
                  <a:path w="7609417" h="3862917">
                    <a:moveTo>
                      <a:pt x="127013" y="0"/>
                    </a:moveTo>
                    <a:lnTo>
                      <a:pt x="7482404" y="0"/>
                    </a:lnTo>
                    <a:cubicBezTo>
                      <a:pt x="7552551" y="0"/>
                      <a:pt x="7609417" y="56866"/>
                      <a:pt x="7609417" y="127013"/>
                    </a:cubicBezTo>
                    <a:lnTo>
                      <a:pt x="7609417" y="3735904"/>
                    </a:lnTo>
                    <a:cubicBezTo>
                      <a:pt x="7609417" y="3806051"/>
                      <a:pt x="7552551" y="3862917"/>
                      <a:pt x="7482404" y="3862917"/>
                    </a:cubicBezTo>
                    <a:lnTo>
                      <a:pt x="127013" y="3862917"/>
                    </a:lnTo>
                    <a:cubicBezTo>
                      <a:pt x="56866" y="3862917"/>
                      <a:pt x="0" y="3806051"/>
                      <a:pt x="0" y="3735904"/>
                    </a:cubicBezTo>
                    <a:lnTo>
                      <a:pt x="0" y="127013"/>
                    </a:lnTo>
                    <a:cubicBezTo>
                      <a:pt x="0" y="56912"/>
                      <a:pt x="56912" y="0"/>
                      <a:pt x="127013" y="0"/>
                    </a:cubicBezTo>
                    <a:close/>
                  </a:path>
                </a:pathLst>
              </a:custGeom>
              <a:solidFill>
                <a:srgbClr val="4A5C6A"/>
              </a:solidFill>
              <a:ln w="12700">
                <a:solidFill>
                  <a:srgbClr val="4A5C6A">
                    <a:alpha val="30196"/>
                  </a:srgbClr>
                </a:solidFill>
                <a:prstDash val="solid"/>
              </a:ln>
            </p:spPr>
          </p:sp>
          <p:sp>
            <p:nvSpPr>
              <p:cNvPr id="146" name="Shape 34"/>
              <p:cNvSpPr/>
              <p:nvPr/>
            </p:nvSpPr>
            <p:spPr>
              <a:xfrm>
                <a:off x="13217" y="2350"/>
                <a:ext cx="667" cy="667"/>
              </a:xfrm>
              <a:custGeom>
                <a:avLst/>
                <a:gdLst/>
                <a:ahLst/>
                <a:cxnLst/>
                <a:rect l="l" t="t" r="r" b="b"/>
                <a:pathLst>
                  <a:path w="423333" h="423333">
                    <a:moveTo>
                      <a:pt x="84667" y="0"/>
                    </a:moveTo>
                    <a:lnTo>
                      <a:pt x="338667" y="0"/>
                    </a:lnTo>
                    <a:cubicBezTo>
                      <a:pt x="385427" y="0"/>
                      <a:pt x="423333" y="37907"/>
                      <a:pt x="423333" y="84667"/>
                    </a:cubicBezTo>
                    <a:lnTo>
                      <a:pt x="423333" y="338667"/>
                    </a:lnTo>
                    <a:cubicBezTo>
                      <a:pt x="423333" y="385427"/>
                      <a:pt x="385427" y="423333"/>
                      <a:pt x="338667" y="423333"/>
                    </a:cubicBezTo>
                    <a:lnTo>
                      <a:pt x="84667" y="423333"/>
                    </a:lnTo>
                    <a:cubicBezTo>
                      <a:pt x="37907" y="423333"/>
                      <a:pt x="0" y="385427"/>
                      <a:pt x="0" y="338667"/>
                    </a:cubicBezTo>
                    <a:lnTo>
                      <a:pt x="0" y="84667"/>
                    </a:lnTo>
                    <a:cubicBezTo>
                      <a:pt x="0" y="37907"/>
                      <a:pt x="37907" y="0"/>
                      <a:pt x="84667" y="0"/>
                    </a:cubicBezTo>
                    <a:close/>
                  </a:path>
                </a:pathLst>
              </a:custGeom>
              <a:solidFill>
                <a:srgbClr val="D8A25D">
                  <a:alpha val="20000"/>
                </a:srgbClr>
              </a:solidFill>
            </p:spPr>
          </p:sp>
          <p:sp>
            <p:nvSpPr>
              <p:cNvPr id="147" name="Text 36"/>
              <p:cNvSpPr/>
              <p:nvPr/>
            </p:nvSpPr>
            <p:spPr>
              <a:xfrm>
                <a:off x="14083" y="2450"/>
                <a:ext cx="3717" cy="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</a:rPr>
                  <a:t>报表导出界面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Shape 37"/>
              <p:cNvSpPr/>
              <p:nvPr/>
            </p:nvSpPr>
            <p:spPr>
              <a:xfrm>
                <a:off x="13190" y="3489"/>
                <a:ext cx="233" cy="233"/>
              </a:xfrm>
              <a:custGeom>
                <a:avLst/>
                <a:gdLst/>
                <a:ahLst/>
                <a:cxnLst/>
                <a:rect l="l" t="t" r="r" b="b"/>
                <a:pathLst>
                  <a:path w="148167" h="148167">
                    <a:moveTo>
                      <a:pt x="13891" y="41672"/>
                    </a:moveTo>
                    <a:cubicBezTo>
                      <a:pt x="21557" y="41672"/>
                      <a:pt x="27781" y="35448"/>
                      <a:pt x="27781" y="27781"/>
                    </a:cubicBezTo>
                    <a:cubicBezTo>
                      <a:pt x="27781" y="20115"/>
                      <a:pt x="21557" y="13891"/>
                      <a:pt x="13891" y="13891"/>
                    </a:cubicBezTo>
                    <a:cubicBezTo>
                      <a:pt x="6224" y="13891"/>
                      <a:pt x="0" y="20115"/>
                      <a:pt x="0" y="27781"/>
                    </a:cubicBezTo>
                    <a:cubicBezTo>
                      <a:pt x="0" y="35448"/>
                      <a:pt x="6224" y="41672"/>
                      <a:pt x="13891" y="41672"/>
                    </a:cubicBezTo>
                    <a:close/>
                    <a:moveTo>
                      <a:pt x="55562" y="18521"/>
                    </a:moveTo>
                    <a:cubicBezTo>
                      <a:pt x="50440" y="18521"/>
                      <a:pt x="46302" y="22659"/>
                      <a:pt x="46302" y="27781"/>
                    </a:cubicBezTo>
                    <a:cubicBezTo>
                      <a:pt x="46302" y="32903"/>
                      <a:pt x="50440" y="37042"/>
                      <a:pt x="55562" y="37042"/>
                    </a:cubicBezTo>
                    <a:lnTo>
                      <a:pt x="138906" y="37042"/>
                    </a:lnTo>
                    <a:cubicBezTo>
                      <a:pt x="144028" y="37042"/>
                      <a:pt x="148167" y="32903"/>
                      <a:pt x="148167" y="27781"/>
                    </a:cubicBezTo>
                    <a:cubicBezTo>
                      <a:pt x="148167" y="22659"/>
                      <a:pt x="144028" y="18521"/>
                      <a:pt x="138906" y="18521"/>
                    </a:cubicBezTo>
                    <a:lnTo>
                      <a:pt x="55562" y="18521"/>
                    </a:lnTo>
                    <a:close/>
                    <a:moveTo>
                      <a:pt x="55562" y="64823"/>
                    </a:moveTo>
                    <a:cubicBezTo>
                      <a:pt x="50440" y="64823"/>
                      <a:pt x="46302" y="68961"/>
                      <a:pt x="46302" y="74083"/>
                    </a:cubicBezTo>
                    <a:cubicBezTo>
                      <a:pt x="46302" y="79206"/>
                      <a:pt x="50440" y="83344"/>
                      <a:pt x="55562" y="83344"/>
                    </a:cubicBezTo>
                    <a:lnTo>
                      <a:pt x="138906" y="83344"/>
                    </a:lnTo>
                    <a:cubicBezTo>
                      <a:pt x="144028" y="83344"/>
                      <a:pt x="148167" y="79206"/>
                      <a:pt x="148167" y="74083"/>
                    </a:cubicBezTo>
                    <a:cubicBezTo>
                      <a:pt x="148167" y="68961"/>
                      <a:pt x="144028" y="64823"/>
                      <a:pt x="138906" y="64823"/>
                    </a:cubicBezTo>
                    <a:lnTo>
                      <a:pt x="55562" y="64823"/>
                    </a:lnTo>
                    <a:close/>
                    <a:moveTo>
                      <a:pt x="55562" y="111125"/>
                    </a:moveTo>
                    <a:cubicBezTo>
                      <a:pt x="50440" y="111125"/>
                      <a:pt x="46302" y="115263"/>
                      <a:pt x="46302" y="120385"/>
                    </a:cubicBezTo>
                    <a:cubicBezTo>
                      <a:pt x="46302" y="125508"/>
                      <a:pt x="50440" y="129646"/>
                      <a:pt x="55562" y="129646"/>
                    </a:cubicBezTo>
                    <a:lnTo>
                      <a:pt x="138906" y="129646"/>
                    </a:lnTo>
                    <a:cubicBezTo>
                      <a:pt x="144028" y="129646"/>
                      <a:pt x="148167" y="125508"/>
                      <a:pt x="148167" y="120385"/>
                    </a:cubicBezTo>
                    <a:cubicBezTo>
                      <a:pt x="148167" y="115263"/>
                      <a:pt x="144028" y="111125"/>
                      <a:pt x="138906" y="111125"/>
                    </a:cubicBezTo>
                    <a:lnTo>
                      <a:pt x="55562" y="111125"/>
                    </a:lnTo>
                    <a:close/>
                    <a:moveTo>
                      <a:pt x="13891" y="134276"/>
                    </a:moveTo>
                    <a:cubicBezTo>
                      <a:pt x="21557" y="134276"/>
                      <a:pt x="27781" y="128052"/>
                      <a:pt x="27781" y="120385"/>
                    </a:cubicBezTo>
                    <a:cubicBezTo>
                      <a:pt x="27781" y="112719"/>
                      <a:pt x="21557" y="106495"/>
                      <a:pt x="13891" y="106495"/>
                    </a:cubicBezTo>
                    <a:cubicBezTo>
                      <a:pt x="6224" y="106495"/>
                      <a:pt x="0" y="112719"/>
                      <a:pt x="0" y="120385"/>
                    </a:cubicBezTo>
                    <a:cubicBezTo>
                      <a:pt x="0" y="128052"/>
                      <a:pt x="6224" y="134276"/>
                      <a:pt x="13891" y="134276"/>
                    </a:cubicBezTo>
                    <a:close/>
                    <a:moveTo>
                      <a:pt x="27781" y="74083"/>
                    </a:moveTo>
                    <a:cubicBezTo>
                      <a:pt x="27781" y="66417"/>
                      <a:pt x="21557" y="60193"/>
                      <a:pt x="13891" y="60193"/>
                    </a:cubicBezTo>
                    <a:cubicBezTo>
                      <a:pt x="6224" y="60193"/>
                      <a:pt x="0" y="66417"/>
                      <a:pt x="0" y="74083"/>
                    </a:cubicBezTo>
                    <a:cubicBezTo>
                      <a:pt x="0" y="81750"/>
                      <a:pt x="6224" y="87974"/>
                      <a:pt x="13891" y="87974"/>
                    </a:cubicBezTo>
                    <a:cubicBezTo>
                      <a:pt x="21557" y="87974"/>
                      <a:pt x="27781" y="81750"/>
                      <a:pt x="27781" y="74083"/>
                    </a:cubicBezTo>
                    <a:close/>
                  </a:path>
                </a:pathLst>
              </a:custGeom>
              <a:solidFill>
                <a:srgbClr val="D8A25D"/>
              </a:solidFill>
            </p:spPr>
          </p:sp>
          <p:sp>
            <p:nvSpPr>
              <p:cNvPr id="149" name="Text 38"/>
              <p:cNvSpPr/>
              <p:nvPr/>
            </p:nvSpPr>
            <p:spPr>
              <a:xfrm>
                <a:off x="13582" y="3403"/>
                <a:ext cx="9342" cy="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报表导出按钮</a:t>
                </a:r>
                <a:r>
                  <a:rPr lang="en-US" sz="2000" b="1" dirty="0">
                    <a:solidFill>
                      <a:srgbClr val="E0E2E5"/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：</a:t>
                </a:r>
                <a:endParaRPr lang="en-US" sz="2000" b="1" dirty="0">
                  <a:solidFill>
                    <a:srgbClr val="E0E2E5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rgbClr val="E0E2E5">
                        <a:alpha val="80000"/>
                      </a:srgbClr>
                    </a:solidFill>
                    <a:latin typeface="MiSans" pitchFamily="34" charset="-122"/>
                    <a:ea typeface="MiSans" pitchFamily="34" charset="-122"/>
                    <a:cs typeface="MiSans" pitchFamily="34" charset="-120"/>
                  </a:rPr>
                  <a:t>一键导出告警与相关信息</a:t>
                </a:r>
                <a:endParaRPr lang="zh-CN" altLang="en-US" sz="2000" dirty="0">
                  <a:solidFill>
                    <a:srgbClr val="E0E2E5">
                      <a:alpha val="80000"/>
                    </a:srgbClr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endParaRPr>
              </a:p>
            </p:txBody>
          </p:sp>
        </p:grpSp>
        <p:sp>
          <p:nvSpPr>
            <p:cNvPr id="157" name="Shape 5"/>
            <p:cNvSpPr/>
            <p:nvPr/>
          </p:nvSpPr>
          <p:spPr>
            <a:xfrm>
              <a:off x="1670" y="3067"/>
              <a:ext cx="782" cy="784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cubicBezTo>
                    <a:pt x="0" y="42680"/>
                    <a:pt x="42680" y="0"/>
                    <a:pt x="95250" y="0"/>
                  </a:cubicBezTo>
                  <a:cubicBezTo>
                    <a:pt x="147820" y="0"/>
                    <a:pt x="190500" y="42680"/>
                    <a:pt x="190500" y="95250"/>
                  </a:cubicBezTo>
                  <a:cubicBezTo>
                    <a:pt x="190500" y="147820"/>
                    <a:pt x="147820" y="190500"/>
                    <a:pt x="95250" y="190500"/>
                  </a:cubicBezTo>
                  <a:cubicBezTo>
                    <a:pt x="42680" y="190500"/>
                    <a:pt x="0" y="147820"/>
                    <a:pt x="0" y="95250"/>
                  </a:cubicBezTo>
                  <a:close/>
                  <a:moveTo>
                    <a:pt x="107156" y="35719"/>
                  </a:moveTo>
                  <a:cubicBezTo>
                    <a:pt x="107156" y="29148"/>
                    <a:pt x="101821" y="23812"/>
                    <a:pt x="95250" y="23812"/>
                  </a:cubicBezTo>
                  <a:cubicBezTo>
                    <a:pt x="88679" y="23812"/>
                    <a:pt x="83344" y="29148"/>
                    <a:pt x="83344" y="35719"/>
                  </a:cubicBezTo>
                  <a:cubicBezTo>
                    <a:pt x="83344" y="42290"/>
                    <a:pt x="88679" y="47625"/>
                    <a:pt x="95250" y="47625"/>
                  </a:cubicBezTo>
                  <a:cubicBezTo>
                    <a:pt x="101821" y="47625"/>
                    <a:pt x="107156" y="42290"/>
                    <a:pt x="107156" y="35719"/>
                  </a:cubicBezTo>
                  <a:close/>
                  <a:moveTo>
                    <a:pt x="95250" y="154781"/>
                  </a:moveTo>
                  <a:cubicBezTo>
                    <a:pt x="108384" y="154781"/>
                    <a:pt x="119063" y="144103"/>
                    <a:pt x="119063" y="130969"/>
                  </a:cubicBezTo>
                  <a:cubicBezTo>
                    <a:pt x="119063" y="124941"/>
                    <a:pt x="116830" y="119397"/>
                    <a:pt x="113109" y="115230"/>
                  </a:cubicBezTo>
                  <a:lnTo>
                    <a:pt x="138968" y="63550"/>
                  </a:lnTo>
                  <a:cubicBezTo>
                    <a:pt x="141163" y="59122"/>
                    <a:pt x="139378" y="53764"/>
                    <a:pt x="134987" y="51569"/>
                  </a:cubicBezTo>
                  <a:cubicBezTo>
                    <a:pt x="130597" y="49374"/>
                    <a:pt x="125202" y="51160"/>
                    <a:pt x="123006" y="55550"/>
                  </a:cubicBezTo>
                  <a:lnTo>
                    <a:pt x="97148" y="107231"/>
                  </a:lnTo>
                  <a:cubicBezTo>
                    <a:pt x="96515" y="107193"/>
                    <a:pt x="95883" y="107156"/>
                    <a:pt x="95250" y="107156"/>
                  </a:cubicBezTo>
                  <a:cubicBezTo>
                    <a:pt x="82116" y="107156"/>
                    <a:pt x="71438" y="117835"/>
                    <a:pt x="71438" y="130969"/>
                  </a:cubicBezTo>
                  <a:cubicBezTo>
                    <a:pt x="71438" y="144103"/>
                    <a:pt x="82116" y="154781"/>
                    <a:pt x="95250" y="154781"/>
                  </a:cubicBezTo>
                  <a:close/>
                  <a:moveTo>
                    <a:pt x="65484" y="53578"/>
                  </a:moveTo>
                  <a:cubicBezTo>
                    <a:pt x="65484" y="47007"/>
                    <a:pt x="60149" y="41672"/>
                    <a:pt x="53578" y="41672"/>
                  </a:cubicBezTo>
                  <a:cubicBezTo>
                    <a:pt x="47007" y="41672"/>
                    <a:pt x="41672" y="47007"/>
                    <a:pt x="41672" y="53578"/>
                  </a:cubicBezTo>
                  <a:cubicBezTo>
                    <a:pt x="41672" y="60149"/>
                    <a:pt x="47007" y="65484"/>
                    <a:pt x="53578" y="65484"/>
                  </a:cubicBezTo>
                  <a:cubicBezTo>
                    <a:pt x="60149" y="65484"/>
                    <a:pt x="65484" y="60149"/>
                    <a:pt x="65484" y="53578"/>
                  </a:cubicBezTo>
                  <a:close/>
                  <a:moveTo>
                    <a:pt x="35719" y="107156"/>
                  </a:moveTo>
                  <a:cubicBezTo>
                    <a:pt x="42290" y="107156"/>
                    <a:pt x="47625" y="101821"/>
                    <a:pt x="47625" y="95250"/>
                  </a:cubicBezTo>
                  <a:cubicBezTo>
                    <a:pt x="47625" y="88679"/>
                    <a:pt x="42290" y="83344"/>
                    <a:pt x="35719" y="83344"/>
                  </a:cubicBezTo>
                  <a:cubicBezTo>
                    <a:pt x="29148" y="83344"/>
                    <a:pt x="23812" y="88679"/>
                    <a:pt x="23812" y="95250"/>
                  </a:cubicBezTo>
                  <a:cubicBezTo>
                    <a:pt x="23812" y="101821"/>
                    <a:pt x="29148" y="107156"/>
                    <a:pt x="35719" y="107156"/>
                  </a:cubicBezTo>
                  <a:close/>
                  <a:moveTo>
                    <a:pt x="166688" y="95250"/>
                  </a:moveTo>
                  <a:cubicBezTo>
                    <a:pt x="166688" y="88679"/>
                    <a:pt x="161352" y="83344"/>
                    <a:pt x="154781" y="83344"/>
                  </a:cubicBezTo>
                  <a:cubicBezTo>
                    <a:pt x="148210" y="83344"/>
                    <a:pt x="142875" y="88679"/>
                    <a:pt x="142875" y="95250"/>
                  </a:cubicBezTo>
                  <a:cubicBezTo>
                    <a:pt x="142875" y="101821"/>
                    <a:pt x="148210" y="107156"/>
                    <a:pt x="154781" y="107156"/>
                  </a:cubicBezTo>
                  <a:cubicBezTo>
                    <a:pt x="161352" y="107156"/>
                    <a:pt x="166688" y="101821"/>
                    <a:pt x="166688" y="95250"/>
                  </a:cubicBezTo>
                  <a:close/>
                </a:path>
              </a:pathLst>
            </a:custGeom>
            <a:solidFill>
              <a:srgbClr val="D8A25D"/>
            </a:solidFill>
          </p:spPr>
        </p:sp>
        <p:pic>
          <p:nvPicPr>
            <p:cNvPr id="158" name="图片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19" y="3501"/>
              <a:ext cx="17787" cy="2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图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96" y="6650"/>
              <a:ext cx="12736" cy="69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42333" cy="508000"/>
          </a:xfrm>
          <a:custGeom>
            <a:avLst/>
            <a:gdLst/>
            <a:ahLst/>
            <a:cxnLst/>
            <a:rect l="l" t="t" r="r" b="b"/>
            <a:pathLst>
              <a:path w="42333" h="508000">
                <a:moveTo>
                  <a:pt x="0" y="0"/>
                </a:moveTo>
                <a:lnTo>
                  <a:pt x="42333" y="0"/>
                </a:lnTo>
                <a:lnTo>
                  <a:pt x="42333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635000" y="423333"/>
            <a:ext cx="4635500" cy="423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系统功能：C端居民移动端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5000" y="889000"/>
            <a:ext cx="4529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C-End Mobile Resident Application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28625" y="1317625"/>
            <a:ext cx="3658870" cy="7524115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3250" y="149225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22313" y="160866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8" name="Text 6"/>
          <p:cNvSpPr/>
          <p:nvPr/>
        </p:nvSpPr>
        <p:spPr>
          <a:xfrm>
            <a:off x="1153583" y="1555750"/>
            <a:ext cx="9525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居民首页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4417" y="2084917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74083" y="148167"/>
                </a:moveTo>
                <a:cubicBezTo>
                  <a:pt x="114971" y="148167"/>
                  <a:pt x="148167" y="114971"/>
                  <a:pt x="148167" y="74083"/>
                </a:cubicBezTo>
                <a:cubicBezTo>
                  <a:pt x="148167" y="33196"/>
                  <a:pt x="114971" y="0"/>
                  <a:pt x="74083" y="0"/>
                </a:cubicBezTo>
                <a:cubicBezTo>
                  <a:pt x="33196" y="0"/>
                  <a:pt x="0" y="33196"/>
                  <a:pt x="0" y="74083"/>
                </a:cubicBezTo>
                <a:cubicBezTo>
                  <a:pt x="0" y="114971"/>
                  <a:pt x="33196" y="148167"/>
                  <a:pt x="74083" y="148167"/>
                </a:cubicBezTo>
                <a:close/>
                <a:moveTo>
                  <a:pt x="64823" y="46302"/>
                </a:moveTo>
                <a:cubicBezTo>
                  <a:pt x="64823" y="41191"/>
                  <a:pt x="68972" y="37042"/>
                  <a:pt x="74083" y="37042"/>
                </a:cubicBezTo>
                <a:cubicBezTo>
                  <a:pt x="79194" y="37042"/>
                  <a:pt x="83344" y="41191"/>
                  <a:pt x="83344" y="46302"/>
                </a:cubicBezTo>
                <a:cubicBezTo>
                  <a:pt x="83344" y="51413"/>
                  <a:pt x="79194" y="55562"/>
                  <a:pt x="74083" y="55562"/>
                </a:cubicBezTo>
                <a:cubicBezTo>
                  <a:pt x="68972" y="55562"/>
                  <a:pt x="64823" y="51413"/>
                  <a:pt x="64823" y="46302"/>
                </a:cubicBezTo>
                <a:close/>
                <a:moveTo>
                  <a:pt x="62508" y="64823"/>
                </a:moveTo>
                <a:lnTo>
                  <a:pt x="76398" y="64823"/>
                </a:lnTo>
                <a:cubicBezTo>
                  <a:pt x="80247" y="64823"/>
                  <a:pt x="83344" y="67919"/>
                  <a:pt x="83344" y="71768"/>
                </a:cubicBezTo>
                <a:lnTo>
                  <a:pt x="83344" y="97234"/>
                </a:lnTo>
                <a:lnTo>
                  <a:pt x="85659" y="97234"/>
                </a:lnTo>
                <a:cubicBezTo>
                  <a:pt x="89508" y="97234"/>
                  <a:pt x="92604" y="100331"/>
                  <a:pt x="92604" y="104180"/>
                </a:cubicBezTo>
                <a:cubicBezTo>
                  <a:pt x="92604" y="108029"/>
                  <a:pt x="89508" y="111125"/>
                  <a:pt x="85659" y="111125"/>
                </a:cubicBezTo>
                <a:lnTo>
                  <a:pt x="62508" y="111125"/>
                </a:lnTo>
                <a:cubicBezTo>
                  <a:pt x="58659" y="111125"/>
                  <a:pt x="55562" y="108029"/>
                  <a:pt x="55562" y="104180"/>
                </a:cubicBezTo>
                <a:cubicBezTo>
                  <a:pt x="55562" y="100331"/>
                  <a:pt x="58659" y="97234"/>
                  <a:pt x="62508" y="97234"/>
                </a:cubicBezTo>
                <a:lnTo>
                  <a:pt x="69453" y="97234"/>
                </a:lnTo>
                <a:lnTo>
                  <a:pt x="69453" y="78714"/>
                </a:lnTo>
                <a:lnTo>
                  <a:pt x="62508" y="78714"/>
                </a:lnTo>
                <a:cubicBezTo>
                  <a:pt x="58659" y="78714"/>
                  <a:pt x="55562" y="75617"/>
                  <a:pt x="55562" y="71768"/>
                </a:cubicBezTo>
                <a:cubicBezTo>
                  <a:pt x="55562" y="67919"/>
                  <a:pt x="58659" y="64823"/>
                  <a:pt x="62508" y="6482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0" name="Text 8"/>
          <p:cNvSpPr/>
          <p:nvPr/>
        </p:nvSpPr>
        <p:spPr>
          <a:xfrm>
            <a:off x="873125" y="2042583"/>
            <a:ext cx="3196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住户信息展示：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展示绑定的家庭/房间信息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4417" y="2423583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9260" y="9260"/>
                </a:moveTo>
                <a:cubicBezTo>
                  <a:pt x="14383" y="9260"/>
                  <a:pt x="18521" y="13399"/>
                  <a:pt x="18521" y="18521"/>
                </a:cubicBezTo>
                <a:lnTo>
                  <a:pt x="18521" y="115755"/>
                </a:lnTo>
                <a:cubicBezTo>
                  <a:pt x="18521" y="118302"/>
                  <a:pt x="20604" y="120385"/>
                  <a:pt x="23151" y="120385"/>
                </a:cubicBezTo>
                <a:lnTo>
                  <a:pt x="138906" y="120385"/>
                </a:lnTo>
                <a:cubicBezTo>
                  <a:pt x="144028" y="120385"/>
                  <a:pt x="148167" y="124524"/>
                  <a:pt x="148167" y="129646"/>
                </a:cubicBezTo>
                <a:cubicBezTo>
                  <a:pt x="148167" y="134768"/>
                  <a:pt x="144028" y="138906"/>
                  <a:pt x="138906" y="138906"/>
                </a:cubicBezTo>
                <a:lnTo>
                  <a:pt x="23151" y="138906"/>
                </a:lnTo>
                <a:cubicBezTo>
                  <a:pt x="10360" y="138906"/>
                  <a:pt x="0" y="128546"/>
                  <a:pt x="0" y="115755"/>
                </a:cubicBezTo>
                <a:lnTo>
                  <a:pt x="0" y="18521"/>
                </a:lnTo>
                <a:cubicBezTo>
                  <a:pt x="0" y="13399"/>
                  <a:pt x="4138" y="9260"/>
                  <a:pt x="9260" y="9260"/>
                </a:cubicBezTo>
                <a:close/>
                <a:moveTo>
                  <a:pt x="37042" y="27781"/>
                </a:moveTo>
                <a:cubicBezTo>
                  <a:pt x="37042" y="22659"/>
                  <a:pt x="41180" y="18521"/>
                  <a:pt x="46302" y="18521"/>
                </a:cubicBezTo>
                <a:lnTo>
                  <a:pt x="101865" y="18521"/>
                </a:lnTo>
                <a:cubicBezTo>
                  <a:pt x="106987" y="18521"/>
                  <a:pt x="111125" y="22659"/>
                  <a:pt x="111125" y="27781"/>
                </a:cubicBezTo>
                <a:cubicBezTo>
                  <a:pt x="111125" y="32903"/>
                  <a:pt x="106987" y="37042"/>
                  <a:pt x="101865" y="37042"/>
                </a:cubicBezTo>
                <a:lnTo>
                  <a:pt x="46302" y="37042"/>
                </a:lnTo>
                <a:cubicBezTo>
                  <a:pt x="41180" y="37042"/>
                  <a:pt x="37042" y="32903"/>
                  <a:pt x="37042" y="27781"/>
                </a:cubicBezTo>
                <a:close/>
                <a:moveTo>
                  <a:pt x="46302" y="50932"/>
                </a:moveTo>
                <a:lnTo>
                  <a:pt x="83344" y="50932"/>
                </a:lnTo>
                <a:cubicBezTo>
                  <a:pt x="88466" y="50932"/>
                  <a:pt x="92604" y="55071"/>
                  <a:pt x="92604" y="60193"/>
                </a:cubicBezTo>
                <a:cubicBezTo>
                  <a:pt x="92604" y="65315"/>
                  <a:pt x="88466" y="69453"/>
                  <a:pt x="83344" y="69453"/>
                </a:cubicBezTo>
                <a:lnTo>
                  <a:pt x="46302" y="69453"/>
                </a:lnTo>
                <a:cubicBezTo>
                  <a:pt x="41180" y="69453"/>
                  <a:pt x="37042" y="65315"/>
                  <a:pt x="37042" y="60193"/>
                </a:cubicBezTo>
                <a:cubicBezTo>
                  <a:pt x="37042" y="55071"/>
                  <a:pt x="41180" y="50932"/>
                  <a:pt x="46302" y="50932"/>
                </a:cubicBezTo>
                <a:close/>
                <a:moveTo>
                  <a:pt x="46302" y="83344"/>
                </a:moveTo>
                <a:lnTo>
                  <a:pt x="120385" y="83344"/>
                </a:lnTo>
                <a:cubicBezTo>
                  <a:pt x="125508" y="83344"/>
                  <a:pt x="129646" y="87482"/>
                  <a:pt x="129646" y="92604"/>
                </a:cubicBezTo>
                <a:cubicBezTo>
                  <a:pt x="129646" y="97726"/>
                  <a:pt x="125508" y="101865"/>
                  <a:pt x="120385" y="101865"/>
                </a:cubicBezTo>
                <a:lnTo>
                  <a:pt x="46302" y="101865"/>
                </a:lnTo>
                <a:cubicBezTo>
                  <a:pt x="41180" y="101865"/>
                  <a:pt x="37042" y="97726"/>
                  <a:pt x="37042" y="92604"/>
                </a:cubicBezTo>
                <a:cubicBezTo>
                  <a:pt x="37042" y="87482"/>
                  <a:pt x="41180" y="83344"/>
                  <a:pt x="46302" y="83344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2" name="Text 10"/>
          <p:cNvSpPr/>
          <p:nvPr/>
        </p:nvSpPr>
        <p:spPr>
          <a:xfrm>
            <a:off x="873125" y="2381250"/>
            <a:ext cx="25188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用气概览：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当日/本月用气量统计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4417" y="2762250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18521" y="18521"/>
                </a:moveTo>
                <a:cubicBezTo>
                  <a:pt x="18521" y="13399"/>
                  <a:pt x="14383" y="9260"/>
                  <a:pt x="9260" y="9260"/>
                </a:cubicBezTo>
                <a:cubicBezTo>
                  <a:pt x="4138" y="9260"/>
                  <a:pt x="0" y="13399"/>
                  <a:pt x="0" y="18521"/>
                </a:cubicBezTo>
                <a:lnTo>
                  <a:pt x="0" y="115755"/>
                </a:lnTo>
                <a:cubicBezTo>
                  <a:pt x="0" y="128546"/>
                  <a:pt x="10360" y="138906"/>
                  <a:pt x="23151" y="138906"/>
                </a:cubicBezTo>
                <a:lnTo>
                  <a:pt x="138906" y="138906"/>
                </a:lnTo>
                <a:cubicBezTo>
                  <a:pt x="144028" y="138906"/>
                  <a:pt x="148167" y="134768"/>
                  <a:pt x="148167" y="129646"/>
                </a:cubicBezTo>
                <a:cubicBezTo>
                  <a:pt x="148167" y="124524"/>
                  <a:pt x="144028" y="120385"/>
                  <a:pt x="138906" y="120385"/>
                </a:cubicBezTo>
                <a:lnTo>
                  <a:pt x="23151" y="120385"/>
                </a:lnTo>
                <a:cubicBezTo>
                  <a:pt x="20604" y="120385"/>
                  <a:pt x="18521" y="118302"/>
                  <a:pt x="18521" y="115755"/>
                </a:cubicBezTo>
                <a:lnTo>
                  <a:pt x="18521" y="18521"/>
                </a:lnTo>
                <a:close/>
                <a:moveTo>
                  <a:pt x="136186" y="43582"/>
                </a:moveTo>
                <a:cubicBezTo>
                  <a:pt x="139803" y="39964"/>
                  <a:pt x="139803" y="34090"/>
                  <a:pt x="136186" y="30473"/>
                </a:cubicBezTo>
                <a:cubicBezTo>
                  <a:pt x="132569" y="26855"/>
                  <a:pt x="126694" y="26855"/>
                  <a:pt x="123077" y="30473"/>
                </a:cubicBezTo>
                <a:lnTo>
                  <a:pt x="92604" y="60974"/>
                </a:lnTo>
                <a:lnTo>
                  <a:pt x="75993" y="44392"/>
                </a:lnTo>
                <a:cubicBezTo>
                  <a:pt x="72376" y="40775"/>
                  <a:pt x="66501" y="40775"/>
                  <a:pt x="62884" y="44392"/>
                </a:cubicBezTo>
                <a:lnTo>
                  <a:pt x="35103" y="72173"/>
                </a:lnTo>
                <a:cubicBezTo>
                  <a:pt x="31485" y="75791"/>
                  <a:pt x="31485" y="81665"/>
                  <a:pt x="35103" y="85283"/>
                </a:cubicBezTo>
                <a:cubicBezTo>
                  <a:pt x="38720" y="88900"/>
                  <a:pt x="44595" y="88900"/>
                  <a:pt x="48212" y="85283"/>
                </a:cubicBezTo>
                <a:lnTo>
                  <a:pt x="69453" y="64042"/>
                </a:lnTo>
                <a:lnTo>
                  <a:pt x="86064" y="80652"/>
                </a:lnTo>
                <a:cubicBezTo>
                  <a:pt x="89681" y="84270"/>
                  <a:pt x="95556" y="84270"/>
                  <a:pt x="99173" y="80652"/>
                </a:cubicBezTo>
                <a:lnTo>
                  <a:pt x="136215" y="43611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14" name="Text 12"/>
          <p:cNvSpPr/>
          <p:nvPr/>
        </p:nvSpPr>
        <p:spPr>
          <a:xfrm>
            <a:off x="873125" y="2719917"/>
            <a:ext cx="2582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用气趋势：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近7/30/90天用气曲线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66090" y="3079750"/>
            <a:ext cx="3602355" cy="5685790"/>
          </a:xfrm>
          <a:custGeom>
            <a:avLst/>
            <a:gdLst/>
            <a:ahLst/>
            <a:cxnLst/>
            <a:rect l="l" t="t" r="r" b="b"/>
            <a:pathLst>
              <a:path w="4667250" h="1270000">
                <a:moveTo>
                  <a:pt x="84671" y="0"/>
                </a:moveTo>
                <a:lnTo>
                  <a:pt x="4582579" y="0"/>
                </a:lnTo>
                <a:cubicBezTo>
                  <a:pt x="4629342" y="0"/>
                  <a:pt x="4667250" y="37908"/>
                  <a:pt x="4667250" y="84671"/>
                </a:cubicBezTo>
                <a:lnTo>
                  <a:pt x="4667250" y="1185329"/>
                </a:lnTo>
                <a:cubicBezTo>
                  <a:pt x="4667250" y="1232092"/>
                  <a:pt x="4629342" y="1270000"/>
                  <a:pt x="4582579" y="1270000"/>
                </a:cubicBezTo>
                <a:lnTo>
                  <a:pt x="84671" y="1270000"/>
                </a:lnTo>
                <a:cubicBezTo>
                  <a:pt x="37908" y="1270000"/>
                  <a:pt x="0" y="1232092"/>
                  <a:pt x="0" y="1185329"/>
                </a:cubicBezTo>
                <a:lnTo>
                  <a:pt x="0" y="84671"/>
                </a:lnTo>
                <a:cubicBezTo>
                  <a:pt x="0" y="37940"/>
                  <a:pt x="37940" y="0"/>
                  <a:pt x="8467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19" name="Shape 17"/>
          <p:cNvSpPr/>
          <p:nvPr/>
        </p:nvSpPr>
        <p:spPr>
          <a:xfrm>
            <a:off x="4690110" y="1317625"/>
            <a:ext cx="6684010" cy="7524115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894964" y="137795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5014026" y="149436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50602"/>
                </a:moveTo>
                <a:cubicBezTo>
                  <a:pt x="100199" y="50602"/>
                  <a:pt x="104180" y="54583"/>
                  <a:pt x="104180" y="59531"/>
                </a:cubicBezTo>
                <a:lnTo>
                  <a:pt x="104180" y="101203"/>
                </a:lnTo>
                <a:cubicBezTo>
                  <a:pt x="104180" y="106152"/>
                  <a:pt x="100199" y="110133"/>
                  <a:pt x="95250" y="110133"/>
                </a:cubicBezTo>
                <a:cubicBezTo>
                  <a:pt x="90301" y="110133"/>
                  <a:pt x="86320" y="106152"/>
                  <a:pt x="86320" y="101203"/>
                </a:cubicBezTo>
                <a:lnTo>
                  <a:pt x="86320" y="59531"/>
                </a:lnTo>
                <a:cubicBezTo>
                  <a:pt x="86320" y="54583"/>
                  <a:pt x="90301" y="50602"/>
                  <a:pt x="95250" y="50602"/>
                </a:cubicBezTo>
                <a:close/>
                <a:moveTo>
                  <a:pt x="85316" y="130969"/>
                </a:moveTo>
                <a:cubicBezTo>
                  <a:pt x="85090" y="127281"/>
                  <a:pt x="86929" y="123773"/>
                  <a:pt x="90090" y="121861"/>
                </a:cubicBezTo>
                <a:cubicBezTo>
                  <a:pt x="93251" y="119949"/>
                  <a:pt x="97212" y="119949"/>
                  <a:pt x="100373" y="121861"/>
                </a:cubicBezTo>
                <a:cubicBezTo>
                  <a:pt x="103534" y="123773"/>
                  <a:pt x="105373" y="127281"/>
                  <a:pt x="105147" y="130969"/>
                </a:cubicBezTo>
                <a:cubicBezTo>
                  <a:pt x="105373" y="134656"/>
                  <a:pt x="103534" y="138165"/>
                  <a:pt x="100373" y="140077"/>
                </a:cubicBezTo>
                <a:cubicBezTo>
                  <a:pt x="97212" y="141989"/>
                  <a:pt x="93251" y="141989"/>
                  <a:pt x="90090" y="140077"/>
                </a:cubicBezTo>
                <a:cubicBezTo>
                  <a:pt x="86929" y="138165"/>
                  <a:pt x="85090" y="134656"/>
                  <a:pt x="85316" y="130969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2" name="Text 20"/>
          <p:cNvSpPr/>
          <p:nvPr/>
        </p:nvSpPr>
        <p:spPr>
          <a:xfrm>
            <a:off x="5445297" y="1441450"/>
            <a:ext cx="9525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异味快报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925391" y="1970617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64823" y="71768"/>
                </a:moveTo>
                <a:cubicBezTo>
                  <a:pt x="83989" y="71768"/>
                  <a:pt x="99549" y="56208"/>
                  <a:pt x="99549" y="37042"/>
                </a:cubicBezTo>
                <a:cubicBezTo>
                  <a:pt x="99549" y="17876"/>
                  <a:pt x="83989" y="2315"/>
                  <a:pt x="64823" y="2315"/>
                </a:cubicBezTo>
                <a:cubicBezTo>
                  <a:pt x="45657" y="2315"/>
                  <a:pt x="30096" y="17876"/>
                  <a:pt x="30096" y="37042"/>
                </a:cubicBezTo>
                <a:cubicBezTo>
                  <a:pt x="30096" y="56208"/>
                  <a:pt x="45657" y="71768"/>
                  <a:pt x="64823" y="71768"/>
                </a:cubicBezTo>
                <a:close/>
                <a:moveTo>
                  <a:pt x="56228" y="87974"/>
                </a:moveTo>
                <a:cubicBezTo>
                  <a:pt x="27723" y="87974"/>
                  <a:pt x="4630" y="111067"/>
                  <a:pt x="4630" y="139572"/>
                </a:cubicBezTo>
                <a:cubicBezTo>
                  <a:pt x="4630" y="144318"/>
                  <a:pt x="8479" y="148167"/>
                  <a:pt x="13225" y="148167"/>
                </a:cubicBezTo>
                <a:lnTo>
                  <a:pt x="116421" y="148167"/>
                </a:lnTo>
                <a:cubicBezTo>
                  <a:pt x="121167" y="148167"/>
                  <a:pt x="125016" y="144318"/>
                  <a:pt x="125016" y="139572"/>
                </a:cubicBezTo>
                <a:cubicBezTo>
                  <a:pt x="125016" y="111067"/>
                  <a:pt x="101922" y="87974"/>
                  <a:pt x="73418" y="87974"/>
                </a:cubicBezTo>
                <a:lnTo>
                  <a:pt x="56228" y="87974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24" name="Text 22"/>
          <p:cNvSpPr/>
          <p:nvPr/>
        </p:nvSpPr>
        <p:spPr>
          <a:xfrm>
            <a:off x="5164839" y="1928283"/>
            <a:ext cx="2963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基本信息：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姓名、联系电话、详细地址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934651" y="2309283"/>
            <a:ext cx="111125" cy="148167"/>
          </a:xfrm>
          <a:custGeom>
            <a:avLst/>
            <a:gdLst/>
            <a:ahLst/>
            <a:cxnLst/>
            <a:rect l="l" t="t" r="r" b="b"/>
            <a:pathLst>
              <a:path w="111125" h="148167">
                <a:moveTo>
                  <a:pt x="0" y="54579"/>
                </a:moveTo>
                <a:cubicBezTo>
                  <a:pt x="0" y="24424"/>
                  <a:pt x="24887" y="0"/>
                  <a:pt x="55562" y="0"/>
                </a:cubicBezTo>
                <a:cubicBezTo>
                  <a:pt x="86238" y="0"/>
                  <a:pt x="111125" y="24424"/>
                  <a:pt x="111125" y="54579"/>
                </a:cubicBezTo>
                <a:cubicBezTo>
                  <a:pt x="111125" y="89103"/>
                  <a:pt x="76341" y="130485"/>
                  <a:pt x="61813" y="146257"/>
                </a:cubicBezTo>
                <a:cubicBezTo>
                  <a:pt x="58399" y="149961"/>
                  <a:pt x="52698" y="149961"/>
                  <a:pt x="49283" y="146257"/>
                </a:cubicBezTo>
                <a:cubicBezTo>
                  <a:pt x="34756" y="130485"/>
                  <a:pt x="-29" y="89103"/>
                  <a:pt x="-29" y="54579"/>
                </a:cubicBezTo>
                <a:close/>
                <a:moveTo>
                  <a:pt x="55562" y="74083"/>
                </a:moveTo>
                <a:cubicBezTo>
                  <a:pt x="65784" y="74083"/>
                  <a:pt x="74083" y="65784"/>
                  <a:pt x="74083" y="55562"/>
                </a:cubicBezTo>
                <a:cubicBezTo>
                  <a:pt x="74083" y="45341"/>
                  <a:pt x="65784" y="37042"/>
                  <a:pt x="55562" y="37042"/>
                </a:cubicBezTo>
                <a:cubicBezTo>
                  <a:pt x="45341" y="37042"/>
                  <a:pt x="37042" y="45341"/>
                  <a:pt x="37042" y="55562"/>
                </a:cubicBezTo>
                <a:cubicBezTo>
                  <a:pt x="37042" y="65784"/>
                  <a:pt x="45341" y="74083"/>
                  <a:pt x="55562" y="7408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6" name="Text 24"/>
          <p:cNvSpPr/>
          <p:nvPr/>
        </p:nvSpPr>
        <p:spPr>
          <a:xfrm>
            <a:off x="5164839" y="2266950"/>
            <a:ext cx="2963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定位信息：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自动获取当前位置（可选）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943912" y="2647950"/>
            <a:ext cx="92604" cy="148167"/>
          </a:xfrm>
          <a:custGeom>
            <a:avLst/>
            <a:gdLst/>
            <a:ahLst/>
            <a:cxnLst/>
            <a:rect l="l" t="t" r="r" b="b"/>
            <a:pathLst>
              <a:path w="92604" h="148167">
                <a:moveTo>
                  <a:pt x="46302" y="0"/>
                </a:moveTo>
                <a:cubicBezTo>
                  <a:pt x="30965" y="0"/>
                  <a:pt x="18521" y="12444"/>
                  <a:pt x="18521" y="27781"/>
                </a:cubicBezTo>
                <a:lnTo>
                  <a:pt x="18521" y="75443"/>
                </a:lnTo>
                <a:cubicBezTo>
                  <a:pt x="9984" y="83054"/>
                  <a:pt x="4630" y="94167"/>
                  <a:pt x="4630" y="106495"/>
                </a:cubicBezTo>
                <a:cubicBezTo>
                  <a:pt x="4630" y="129501"/>
                  <a:pt x="23296" y="148167"/>
                  <a:pt x="46302" y="148167"/>
                </a:cubicBezTo>
                <a:cubicBezTo>
                  <a:pt x="69308" y="148167"/>
                  <a:pt x="87974" y="129501"/>
                  <a:pt x="87974" y="106495"/>
                </a:cubicBezTo>
                <a:cubicBezTo>
                  <a:pt x="87974" y="94167"/>
                  <a:pt x="82620" y="83054"/>
                  <a:pt x="74083" y="75443"/>
                </a:cubicBezTo>
                <a:lnTo>
                  <a:pt x="74083" y="27781"/>
                </a:lnTo>
                <a:cubicBezTo>
                  <a:pt x="74083" y="12444"/>
                  <a:pt x="61640" y="0"/>
                  <a:pt x="46302" y="0"/>
                </a:cubicBezTo>
                <a:close/>
                <a:moveTo>
                  <a:pt x="64823" y="106495"/>
                </a:moveTo>
                <a:cubicBezTo>
                  <a:pt x="64823" y="116710"/>
                  <a:pt x="56517" y="125016"/>
                  <a:pt x="46302" y="125016"/>
                </a:cubicBezTo>
                <a:cubicBezTo>
                  <a:pt x="36087" y="125016"/>
                  <a:pt x="27781" y="116710"/>
                  <a:pt x="27781" y="106495"/>
                </a:cubicBezTo>
                <a:cubicBezTo>
                  <a:pt x="27781" y="98710"/>
                  <a:pt x="32556" y="92054"/>
                  <a:pt x="39357" y="89334"/>
                </a:cubicBezTo>
                <a:lnTo>
                  <a:pt x="39357" y="62508"/>
                </a:lnTo>
                <a:cubicBezTo>
                  <a:pt x="39357" y="58659"/>
                  <a:pt x="42453" y="55562"/>
                  <a:pt x="46302" y="55562"/>
                </a:cubicBezTo>
                <a:cubicBezTo>
                  <a:pt x="50151" y="55562"/>
                  <a:pt x="53247" y="58659"/>
                  <a:pt x="53247" y="62508"/>
                </a:cubicBezTo>
                <a:lnTo>
                  <a:pt x="53247" y="89334"/>
                </a:lnTo>
                <a:cubicBezTo>
                  <a:pt x="60048" y="92083"/>
                  <a:pt x="64823" y="98739"/>
                  <a:pt x="64823" y="106495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8" name="Text 26"/>
          <p:cNvSpPr/>
          <p:nvPr/>
        </p:nvSpPr>
        <p:spPr>
          <a:xfrm>
            <a:off x="5164839" y="2605617"/>
            <a:ext cx="2762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异味程度：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轻微/明显/浓烈等级选择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916130" y="2986617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74083" y="0"/>
                </a:moveTo>
                <a:cubicBezTo>
                  <a:pt x="75415" y="0"/>
                  <a:pt x="76746" y="289"/>
                  <a:pt x="77961" y="839"/>
                </a:cubicBezTo>
                <a:lnTo>
                  <a:pt x="132482" y="23961"/>
                </a:lnTo>
                <a:cubicBezTo>
                  <a:pt x="138848" y="26653"/>
                  <a:pt x="143594" y="32932"/>
                  <a:pt x="143565" y="40514"/>
                </a:cubicBezTo>
                <a:cubicBezTo>
                  <a:pt x="143421" y="69222"/>
                  <a:pt x="131614" y="121746"/>
                  <a:pt x="81752" y="145620"/>
                </a:cubicBezTo>
                <a:cubicBezTo>
                  <a:pt x="76919" y="147935"/>
                  <a:pt x="71305" y="147935"/>
                  <a:pt x="66472" y="145620"/>
                </a:cubicBezTo>
                <a:cubicBezTo>
                  <a:pt x="16582" y="121746"/>
                  <a:pt x="4804" y="69222"/>
                  <a:pt x="4659" y="40514"/>
                </a:cubicBezTo>
                <a:cubicBezTo>
                  <a:pt x="4630" y="32932"/>
                  <a:pt x="9376" y="26653"/>
                  <a:pt x="15743" y="23961"/>
                </a:cubicBezTo>
                <a:lnTo>
                  <a:pt x="70234" y="839"/>
                </a:lnTo>
                <a:cubicBezTo>
                  <a:pt x="71450" y="289"/>
                  <a:pt x="72752" y="0"/>
                  <a:pt x="74083" y="0"/>
                </a:cubicBezTo>
                <a:close/>
                <a:moveTo>
                  <a:pt x="74083" y="19331"/>
                </a:moveTo>
                <a:lnTo>
                  <a:pt x="74083" y="128749"/>
                </a:lnTo>
                <a:cubicBezTo>
                  <a:pt x="114019" y="109418"/>
                  <a:pt x="124755" y="66588"/>
                  <a:pt x="125016" y="40948"/>
                </a:cubicBezTo>
                <a:lnTo>
                  <a:pt x="74083" y="19360"/>
                </a:lnTo>
                <a:lnTo>
                  <a:pt x="74083" y="1936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0" name="Text 28"/>
          <p:cNvSpPr/>
          <p:nvPr/>
        </p:nvSpPr>
        <p:spPr>
          <a:xfrm>
            <a:off x="5164839" y="2944283"/>
            <a:ext cx="3471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安全提示：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远离火源、不开关电器、迅速撤离</a:t>
            </a:r>
            <a:endParaRPr lang="en-US" sz="1600" dirty="0"/>
          </a:p>
        </p:txBody>
      </p:sp>
      <p:pic>
        <p:nvPicPr>
          <p:cNvPr id="103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155" y="3325495"/>
            <a:ext cx="2989580" cy="5325110"/>
          </a:xfrm>
          <a:prstGeom prst="rect">
            <a:avLst/>
          </a:prstGeom>
        </p:spPr>
      </p:pic>
      <p:pic>
        <p:nvPicPr>
          <p:cNvPr id="105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3347085"/>
            <a:ext cx="2945765" cy="5259070"/>
          </a:xfrm>
          <a:prstGeom prst="rect">
            <a:avLst/>
          </a:prstGeom>
        </p:spPr>
      </p:pic>
      <p:sp>
        <p:nvSpPr>
          <p:cNvPr id="109" name="Shape 3"/>
          <p:cNvSpPr/>
          <p:nvPr/>
        </p:nvSpPr>
        <p:spPr>
          <a:xfrm>
            <a:off x="11860530" y="1330325"/>
            <a:ext cx="3658870" cy="7524115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10" name="Shape 4"/>
          <p:cNvSpPr/>
          <p:nvPr/>
        </p:nvSpPr>
        <p:spPr>
          <a:xfrm>
            <a:off x="12035155" y="150495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112" name="Text 6"/>
          <p:cNvSpPr/>
          <p:nvPr/>
        </p:nvSpPr>
        <p:spPr>
          <a:xfrm>
            <a:off x="12585700" y="1593850"/>
            <a:ext cx="2302510" cy="271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附近管网状态查看</a:t>
            </a:r>
            <a:endParaRPr lang="zh-CN" altLang="en-US" sz="1665" b="1" dirty="0">
              <a:solidFill>
                <a:srgbClr val="E0E2E5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3" name="Shape 7"/>
          <p:cNvSpPr/>
          <p:nvPr/>
        </p:nvSpPr>
        <p:spPr>
          <a:xfrm>
            <a:off x="12056322" y="2097617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74083" y="148167"/>
                </a:moveTo>
                <a:cubicBezTo>
                  <a:pt x="114971" y="148167"/>
                  <a:pt x="148167" y="114971"/>
                  <a:pt x="148167" y="74083"/>
                </a:cubicBezTo>
                <a:cubicBezTo>
                  <a:pt x="148167" y="33196"/>
                  <a:pt x="114971" y="0"/>
                  <a:pt x="74083" y="0"/>
                </a:cubicBezTo>
                <a:cubicBezTo>
                  <a:pt x="33196" y="0"/>
                  <a:pt x="0" y="33196"/>
                  <a:pt x="0" y="74083"/>
                </a:cubicBezTo>
                <a:cubicBezTo>
                  <a:pt x="0" y="114971"/>
                  <a:pt x="33196" y="148167"/>
                  <a:pt x="74083" y="148167"/>
                </a:cubicBezTo>
                <a:close/>
                <a:moveTo>
                  <a:pt x="64823" y="46302"/>
                </a:moveTo>
                <a:cubicBezTo>
                  <a:pt x="64823" y="41191"/>
                  <a:pt x="68972" y="37042"/>
                  <a:pt x="74083" y="37042"/>
                </a:cubicBezTo>
                <a:cubicBezTo>
                  <a:pt x="79194" y="37042"/>
                  <a:pt x="83344" y="41191"/>
                  <a:pt x="83344" y="46302"/>
                </a:cubicBezTo>
                <a:cubicBezTo>
                  <a:pt x="83344" y="51413"/>
                  <a:pt x="79194" y="55562"/>
                  <a:pt x="74083" y="55562"/>
                </a:cubicBezTo>
                <a:cubicBezTo>
                  <a:pt x="68972" y="55562"/>
                  <a:pt x="64823" y="51413"/>
                  <a:pt x="64823" y="46302"/>
                </a:cubicBezTo>
                <a:close/>
                <a:moveTo>
                  <a:pt x="62508" y="64823"/>
                </a:moveTo>
                <a:lnTo>
                  <a:pt x="76398" y="64823"/>
                </a:lnTo>
                <a:cubicBezTo>
                  <a:pt x="80247" y="64823"/>
                  <a:pt x="83344" y="67919"/>
                  <a:pt x="83344" y="71768"/>
                </a:cubicBezTo>
                <a:lnTo>
                  <a:pt x="83344" y="97234"/>
                </a:lnTo>
                <a:lnTo>
                  <a:pt x="85659" y="97234"/>
                </a:lnTo>
                <a:cubicBezTo>
                  <a:pt x="89508" y="97234"/>
                  <a:pt x="92604" y="100331"/>
                  <a:pt x="92604" y="104180"/>
                </a:cubicBezTo>
                <a:cubicBezTo>
                  <a:pt x="92604" y="108029"/>
                  <a:pt x="89508" y="111125"/>
                  <a:pt x="85659" y="111125"/>
                </a:cubicBezTo>
                <a:lnTo>
                  <a:pt x="62508" y="111125"/>
                </a:lnTo>
                <a:cubicBezTo>
                  <a:pt x="58659" y="111125"/>
                  <a:pt x="55562" y="108029"/>
                  <a:pt x="55562" y="104180"/>
                </a:cubicBezTo>
                <a:cubicBezTo>
                  <a:pt x="55562" y="100331"/>
                  <a:pt x="58659" y="97234"/>
                  <a:pt x="62508" y="97234"/>
                </a:cubicBezTo>
                <a:lnTo>
                  <a:pt x="69453" y="97234"/>
                </a:lnTo>
                <a:lnTo>
                  <a:pt x="69453" y="78714"/>
                </a:lnTo>
                <a:lnTo>
                  <a:pt x="62508" y="78714"/>
                </a:lnTo>
                <a:cubicBezTo>
                  <a:pt x="58659" y="78714"/>
                  <a:pt x="55562" y="75617"/>
                  <a:pt x="55562" y="71768"/>
                </a:cubicBezTo>
                <a:cubicBezTo>
                  <a:pt x="55562" y="67919"/>
                  <a:pt x="58659" y="64823"/>
                  <a:pt x="62508" y="6482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14" name="Text 8"/>
          <p:cNvSpPr/>
          <p:nvPr/>
        </p:nvSpPr>
        <p:spPr>
          <a:xfrm>
            <a:off x="12305030" y="2055283"/>
            <a:ext cx="3196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管网状态展示</a:t>
            </a: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展示</a:t>
            </a:r>
            <a:r>
              <a:rPr lang="zh-CN" alt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住址附近的设备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信息</a:t>
            </a:r>
            <a:endParaRPr lang="en-US" sz="1600" dirty="0"/>
          </a:p>
        </p:txBody>
      </p:sp>
      <p:sp>
        <p:nvSpPr>
          <p:cNvPr id="115" name="Shape 9"/>
          <p:cNvSpPr/>
          <p:nvPr/>
        </p:nvSpPr>
        <p:spPr>
          <a:xfrm>
            <a:off x="12056322" y="2436283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9260" y="9260"/>
                </a:moveTo>
                <a:cubicBezTo>
                  <a:pt x="14383" y="9260"/>
                  <a:pt x="18521" y="13399"/>
                  <a:pt x="18521" y="18521"/>
                </a:cubicBezTo>
                <a:lnTo>
                  <a:pt x="18521" y="115755"/>
                </a:lnTo>
                <a:cubicBezTo>
                  <a:pt x="18521" y="118302"/>
                  <a:pt x="20604" y="120385"/>
                  <a:pt x="23151" y="120385"/>
                </a:cubicBezTo>
                <a:lnTo>
                  <a:pt x="138906" y="120385"/>
                </a:lnTo>
                <a:cubicBezTo>
                  <a:pt x="144028" y="120385"/>
                  <a:pt x="148167" y="124524"/>
                  <a:pt x="148167" y="129646"/>
                </a:cubicBezTo>
                <a:cubicBezTo>
                  <a:pt x="148167" y="134768"/>
                  <a:pt x="144028" y="138906"/>
                  <a:pt x="138906" y="138906"/>
                </a:cubicBezTo>
                <a:lnTo>
                  <a:pt x="23151" y="138906"/>
                </a:lnTo>
                <a:cubicBezTo>
                  <a:pt x="10360" y="138906"/>
                  <a:pt x="0" y="128546"/>
                  <a:pt x="0" y="115755"/>
                </a:cubicBezTo>
                <a:lnTo>
                  <a:pt x="0" y="18521"/>
                </a:lnTo>
                <a:cubicBezTo>
                  <a:pt x="0" y="13399"/>
                  <a:pt x="4138" y="9260"/>
                  <a:pt x="9260" y="9260"/>
                </a:cubicBezTo>
                <a:close/>
                <a:moveTo>
                  <a:pt x="37042" y="27781"/>
                </a:moveTo>
                <a:cubicBezTo>
                  <a:pt x="37042" y="22659"/>
                  <a:pt x="41180" y="18521"/>
                  <a:pt x="46302" y="18521"/>
                </a:cubicBezTo>
                <a:lnTo>
                  <a:pt x="101865" y="18521"/>
                </a:lnTo>
                <a:cubicBezTo>
                  <a:pt x="106987" y="18521"/>
                  <a:pt x="111125" y="22659"/>
                  <a:pt x="111125" y="27781"/>
                </a:cubicBezTo>
                <a:cubicBezTo>
                  <a:pt x="111125" y="32903"/>
                  <a:pt x="106987" y="37042"/>
                  <a:pt x="101865" y="37042"/>
                </a:cubicBezTo>
                <a:lnTo>
                  <a:pt x="46302" y="37042"/>
                </a:lnTo>
                <a:cubicBezTo>
                  <a:pt x="41180" y="37042"/>
                  <a:pt x="37042" y="32903"/>
                  <a:pt x="37042" y="27781"/>
                </a:cubicBezTo>
                <a:close/>
                <a:moveTo>
                  <a:pt x="46302" y="50932"/>
                </a:moveTo>
                <a:lnTo>
                  <a:pt x="83344" y="50932"/>
                </a:lnTo>
                <a:cubicBezTo>
                  <a:pt x="88466" y="50932"/>
                  <a:pt x="92604" y="55071"/>
                  <a:pt x="92604" y="60193"/>
                </a:cubicBezTo>
                <a:cubicBezTo>
                  <a:pt x="92604" y="65315"/>
                  <a:pt x="88466" y="69453"/>
                  <a:pt x="83344" y="69453"/>
                </a:cubicBezTo>
                <a:lnTo>
                  <a:pt x="46302" y="69453"/>
                </a:lnTo>
                <a:cubicBezTo>
                  <a:pt x="41180" y="69453"/>
                  <a:pt x="37042" y="65315"/>
                  <a:pt x="37042" y="60193"/>
                </a:cubicBezTo>
                <a:cubicBezTo>
                  <a:pt x="37042" y="55071"/>
                  <a:pt x="41180" y="50932"/>
                  <a:pt x="46302" y="50932"/>
                </a:cubicBezTo>
                <a:close/>
                <a:moveTo>
                  <a:pt x="46302" y="83344"/>
                </a:moveTo>
                <a:lnTo>
                  <a:pt x="120385" y="83344"/>
                </a:lnTo>
                <a:cubicBezTo>
                  <a:pt x="125508" y="83344"/>
                  <a:pt x="129646" y="87482"/>
                  <a:pt x="129646" y="92604"/>
                </a:cubicBezTo>
                <a:cubicBezTo>
                  <a:pt x="129646" y="97726"/>
                  <a:pt x="125508" y="101865"/>
                  <a:pt x="120385" y="101865"/>
                </a:cubicBezTo>
                <a:lnTo>
                  <a:pt x="46302" y="101865"/>
                </a:lnTo>
                <a:cubicBezTo>
                  <a:pt x="41180" y="101865"/>
                  <a:pt x="37042" y="97726"/>
                  <a:pt x="37042" y="92604"/>
                </a:cubicBezTo>
                <a:cubicBezTo>
                  <a:pt x="37042" y="87482"/>
                  <a:pt x="41180" y="83344"/>
                  <a:pt x="46302" y="83344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16" name="Text 10"/>
          <p:cNvSpPr/>
          <p:nvPr/>
        </p:nvSpPr>
        <p:spPr>
          <a:xfrm>
            <a:off x="12305030" y="2378075"/>
            <a:ext cx="2861945" cy="26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设备情况</a:t>
            </a: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概览：</a:t>
            </a:r>
            <a:r>
              <a:rPr 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当日/本月用气量统计</a:t>
            </a:r>
            <a:endParaRPr lang="en-US" sz="1600" dirty="0"/>
          </a:p>
        </p:txBody>
      </p:sp>
      <p:sp>
        <p:nvSpPr>
          <p:cNvPr id="119" name="Shape 13"/>
          <p:cNvSpPr/>
          <p:nvPr/>
        </p:nvSpPr>
        <p:spPr>
          <a:xfrm>
            <a:off x="11897995" y="3092450"/>
            <a:ext cx="3602355" cy="5685790"/>
          </a:xfrm>
          <a:custGeom>
            <a:avLst/>
            <a:gdLst/>
            <a:ahLst/>
            <a:cxnLst/>
            <a:rect l="l" t="t" r="r" b="b"/>
            <a:pathLst>
              <a:path w="4667250" h="1270000">
                <a:moveTo>
                  <a:pt x="84671" y="0"/>
                </a:moveTo>
                <a:lnTo>
                  <a:pt x="4582579" y="0"/>
                </a:lnTo>
                <a:cubicBezTo>
                  <a:pt x="4629342" y="0"/>
                  <a:pt x="4667250" y="37908"/>
                  <a:pt x="4667250" y="84671"/>
                </a:cubicBezTo>
                <a:lnTo>
                  <a:pt x="4667250" y="1185329"/>
                </a:lnTo>
                <a:cubicBezTo>
                  <a:pt x="4667250" y="1232092"/>
                  <a:pt x="4629342" y="1270000"/>
                  <a:pt x="4582579" y="1270000"/>
                </a:cubicBezTo>
                <a:lnTo>
                  <a:pt x="84671" y="1270000"/>
                </a:lnTo>
                <a:cubicBezTo>
                  <a:pt x="37908" y="1270000"/>
                  <a:pt x="0" y="1232092"/>
                  <a:pt x="0" y="1185329"/>
                </a:cubicBezTo>
                <a:lnTo>
                  <a:pt x="0" y="84671"/>
                </a:lnTo>
                <a:cubicBezTo>
                  <a:pt x="0" y="37940"/>
                  <a:pt x="37940" y="0"/>
                  <a:pt x="8467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121" name="Shape 40"/>
          <p:cNvSpPr/>
          <p:nvPr/>
        </p:nvSpPr>
        <p:spPr>
          <a:xfrm>
            <a:off x="12141200" y="1617345"/>
            <a:ext cx="231140" cy="224155"/>
          </a:xfrm>
          <a:custGeom>
            <a:avLst/>
            <a:gdLst/>
            <a:ahLst/>
            <a:cxnLst/>
            <a:rect l="l" t="t" r="r" b="b"/>
            <a:pathLst>
              <a:path w="196910" h="175031">
                <a:moveTo>
                  <a:pt x="84781" y="30083"/>
                </a:moveTo>
                <a:lnTo>
                  <a:pt x="112129" y="30083"/>
                </a:lnTo>
                <a:lnTo>
                  <a:pt x="112129" y="46493"/>
                </a:lnTo>
                <a:lnTo>
                  <a:pt x="84781" y="46493"/>
                </a:lnTo>
                <a:lnTo>
                  <a:pt x="84781" y="30083"/>
                </a:lnTo>
                <a:close/>
                <a:moveTo>
                  <a:pt x="82046" y="10939"/>
                </a:moveTo>
                <a:cubicBezTo>
                  <a:pt x="72987" y="10939"/>
                  <a:pt x="65637" y="18289"/>
                  <a:pt x="65637" y="27349"/>
                </a:cubicBezTo>
                <a:lnTo>
                  <a:pt x="65637" y="49227"/>
                </a:lnTo>
                <a:cubicBezTo>
                  <a:pt x="65637" y="58287"/>
                  <a:pt x="72987" y="65637"/>
                  <a:pt x="82046" y="65637"/>
                </a:cubicBezTo>
                <a:lnTo>
                  <a:pt x="87515" y="65637"/>
                </a:lnTo>
                <a:lnTo>
                  <a:pt x="87515" y="76576"/>
                </a:lnTo>
                <a:lnTo>
                  <a:pt x="10939" y="76576"/>
                </a:lnTo>
                <a:cubicBezTo>
                  <a:pt x="4889" y="76576"/>
                  <a:pt x="0" y="81465"/>
                  <a:pt x="0" y="87515"/>
                </a:cubicBezTo>
                <a:cubicBezTo>
                  <a:pt x="0" y="93566"/>
                  <a:pt x="4889" y="98455"/>
                  <a:pt x="10939" y="98455"/>
                </a:cubicBezTo>
                <a:lnTo>
                  <a:pt x="43758" y="98455"/>
                </a:lnTo>
                <a:lnTo>
                  <a:pt x="43758" y="109394"/>
                </a:lnTo>
                <a:lnTo>
                  <a:pt x="38288" y="109394"/>
                </a:lnTo>
                <a:cubicBezTo>
                  <a:pt x="29229" y="109394"/>
                  <a:pt x="21879" y="116744"/>
                  <a:pt x="21879" y="125803"/>
                </a:cubicBezTo>
                <a:lnTo>
                  <a:pt x="21879" y="147682"/>
                </a:lnTo>
                <a:cubicBezTo>
                  <a:pt x="21879" y="156742"/>
                  <a:pt x="29229" y="164092"/>
                  <a:pt x="38288" y="164092"/>
                </a:cubicBezTo>
                <a:lnTo>
                  <a:pt x="71106" y="164092"/>
                </a:lnTo>
                <a:cubicBezTo>
                  <a:pt x="80166" y="164092"/>
                  <a:pt x="87515" y="156742"/>
                  <a:pt x="87515" y="147682"/>
                </a:cubicBezTo>
                <a:lnTo>
                  <a:pt x="87515" y="125803"/>
                </a:lnTo>
                <a:cubicBezTo>
                  <a:pt x="87515" y="116744"/>
                  <a:pt x="80166" y="109394"/>
                  <a:pt x="71106" y="109394"/>
                </a:cubicBezTo>
                <a:lnTo>
                  <a:pt x="65637" y="109394"/>
                </a:lnTo>
                <a:lnTo>
                  <a:pt x="65637" y="98455"/>
                </a:lnTo>
                <a:lnTo>
                  <a:pt x="131273" y="98455"/>
                </a:lnTo>
                <a:lnTo>
                  <a:pt x="131273" y="109394"/>
                </a:lnTo>
                <a:lnTo>
                  <a:pt x="125803" y="109394"/>
                </a:lnTo>
                <a:cubicBezTo>
                  <a:pt x="116744" y="109394"/>
                  <a:pt x="109394" y="116744"/>
                  <a:pt x="109394" y="125803"/>
                </a:cubicBezTo>
                <a:lnTo>
                  <a:pt x="109394" y="147682"/>
                </a:lnTo>
                <a:cubicBezTo>
                  <a:pt x="109394" y="156742"/>
                  <a:pt x="116744" y="164092"/>
                  <a:pt x="125803" y="164092"/>
                </a:cubicBezTo>
                <a:lnTo>
                  <a:pt x="158622" y="164092"/>
                </a:lnTo>
                <a:cubicBezTo>
                  <a:pt x="167681" y="164092"/>
                  <a:pt x="175031" y="156742"/>
                  <a:pt x="175031" y="147682"/>
                </a:cubicBezTo>
                <a:lnTo>
                  <a:pt x="175031" y="125803"/>
                </a:lnTo>
                <a:cubicBezTo>
                  <a:pt x="175031" y="116744"/>
                  <a:pt x="167681" y="109394"/>
                  <a:pt x="158622" y="109394"/>
                </a:cubicBezTo>
                <a:lnTo>
                  <a:pt x="153152" y="109394"/>
                </a:lnTo>
                <a:lnTo>
                  <a:pt x="153152" y="98455"/>
                </a:lnTo>
                <a:lnTo>
                  <a:pt x="185970" y="98455"/>
                </a:lnTo>
                <a:cubicBezTo>
                  <a:pt x="192021" y="98455"/>
                  <a:pt x="196910" y="93566"/>
                  <a:pt x="196910" y="87515"/>
                </a:cubicBezTo>
                <a:cubicBezTo>
                  <a:pt x="196910" y="81465"/>
                  <a:pt x="192021" y="76576"/>
                  <a:pt x="185970" y="76576"/>
                </a:cubicBezTo>
                <a:lnTo>
                  <a:pt x="109394" y="76576"/>
                </a:lnTo>
                <a:lnTo>
                  <a:pt x="109394" y="65637"/>
                </a:lnTo>
                <a:lnTo>
                  <a:pt x="114864" y="65637"/>
                </a:lnTo>
                <a:cubicBezTo>
                  <a:pt x="123923" y="65637"/>
                  <a:pt x="131273" y="58287"/>
                  <a:pt x="131273" y="49227"/>
                </a:cubicBezTo>
                <a:lnTo>
                  <a:pt x="131273" y="27349"/>
                </a:lnTo>
                <a:cubicBezTo>
                  <a:pt x="131273" y="18289"/>
                  <a:pt x="123923" y="10939"/>
                  <a:pt x="114864" y="10939"/>
                </a:cubicBezTo>
                <a:lnTo>
                  <a:pt x="82046" y="10939"/>
                </a:lnTo>
                <a:close/>
                <a:moveTo>
                  <a:pt x="153152" y="128538"/>
                </a:moveTo>
                <a:lnTo>
                  <a:pt x="155887" y="128538"/>
                </a:lnTo>
                <a:lnTo>
                  <a:pt x="155887" y="144948"/>
                </a:lnTo>
                <a:lnTo>
                  <a:pt x="128538" y="144948"/>
                </a:lnTo>
                <a:lnTo>
                  <a:pt x="128538" y="128538"/>
                </a:lnTo>
                <a:lnTo>
                  <a:pt x="153152" y="128538"/>
                </a:lnTo>
                <a:close/>
                <a:moveTo>
                  <a:pt x="65637" y="128538"/>
                </a:moveTo>
                <a:lnTo>
                  <a:pt x="68371" y="128538"/>
                </a:lnTo>
                <a:lnTo>
                  <a:pt x="68371" y="144948"/>
                </a:lnTo>
                <a:lnTo>
                  <a:pt x="41023" y="144948"/>
                </a:lnTo>
                <a:lnTo>
                  <a:pt x="41023" y="128538"/>
                </a:lnTo>
                <a:lnTo>
                  <a:pt x="65637" y="128538"/>
                </a:lnTo>
                <a:close/>
              </a:path>
            </a:pathLst>
          </a:custGeom>
          <a:solidFill>
            <a:srgbClr val="D8A25D"/>
          </a:solidFill>
        </p:spPr>
      </p:sp>
      <p:pic>
        <p:nvPicPr>
          <p:cNvPr id="123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635" y="2846070"/>
            <a:ext cx="3219450" cy="5763260"/>
          </a:xfrm>
          <a:prstGeom prst="rect">
            <a:avLst/>
          </a:prstGeom>
        </p:spPr>
      </p:pic>
      <p:pic>
        <p:nvPicPr>
          <p:cNvPr id="125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5" y="3006725"/>
            <a:ext cx="3293110" cy="58178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42333" cy="508000"/>
          </a:xfrm>
          <a:custGeom>
            <a:avLst/>
            <a:gdLst/>
            <a:ahLst/>
            <a:cxnLst/>
            <a:rect l="l" t="t" r="r" b="b"/>
            <a:pathLst>
              <a:path w="42333" h="508000">
                <a:moveTo>
                  <a:pt x="0" y="0"/>
                </a:moveTo>
                <a:lnTo>
                  <a:pt x="42333" y="0"/>
                </a:lnTo>
                <a:lnTo>
                  <a:pt x="42333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3" name="Text 1"/>
          <p:cNvSpPr/>
          <p:nvPr/>
        </p:nvSpPr>
        <p:spPr>
          <a:xfrm>
            <a:off x="635000" y="474345"/>
            <a:ext cx="5748020" cy="3727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系统功能：B端</a:t>
            </a:r>
            <a:r>
              <a:rPr lang="zh-CN" altLang="en-US" sz="300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维修工人</a:t>
            </a:r>
            <a:r>
              <a:rPr lang="en-US" sz="3000" b="1" dirty="0">
                <a:solidFill>
                  <a:srgbClr val="E0E2E5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移动端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5000" y="889000"/>
            <a:ext cx="4529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6F7D8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C-End Mobile Resident Application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28625" y="1317625"/>
            <a:ext cx="3658870" cy="7524115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3250" y="149225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22313" y="160866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8" name="Text 6"/>
          <p:cNvSpPr/>
          <p:nvPr/>
        </p:nvSpPr>
        <p:spPr>
          <a:xfrm>
            <a:off x="1153795" y="1576070"/>
            <a:ext cx="1428750" cy="2762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维修工人</a:t>
            </a:r>
            <a:r>
              <a:rPr 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首页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4417" y="2084917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74083" y="148167"/>
                </a:moveTo>
                <a:cubicBezTo>
                  <a:pt x="114971" y="148167"/>
                  <a:pt x="148167" y="114971"/>
                  <a:pt x="148167" y="74083"/>
                </a:cubicBezTo>
                <a:cubicBezTo>
                  <a:pt x="148167" y="33196"/>
                  <a:pt x="114971" y="0"/>
                  <a:pt x="74083" y="0"/>
                </a:cubicBezTo>
                <a:cubicBezTo>
                  <a:pt x="33196" y="0"/>
                  <a:pt x="0" y="33196"/>
                  <a:pt x="0" y="74083"/>
                </a:cubicBezTo>
                <a:cubicBezTo>
                  <a:pt x="0" y="114971"/>
                  <a:pt x="33196" y="148167"/>
                  <a:pt x="74083" y="148167"/>
                </a:cubicBezTo>
                <a:close/>
                <a:moveTo>
                  <a:pt x="64823" y="46302"/>
                </a:moveTo>
                <a:cubicBezTo>
                  <a:pt x="64823" y="41191"/>
                  <a:pt x="68972" y="37042"/>
                  <a:pt x="74083" y="37042"/>
                </a:cubicBezTo>
                <a:cubicBezTo>
                  <a:pt x="79194" y="37042"/>
                  <a:pt x="83344" y="41191"/>
                  <a:pt x="83344" y="46302"/>
                </a:cubicBezTo>
                <a:cubicBezTo>
                  <a:pt x="83344" y="51413"/>
                  <a:pt x="79194" y="55562"/>
                  <a:pt x="74083" y="55562"/>
                </a:cubicBezTo>
                <a:cubicBezTo>
                  <a:pt x="68972" y="55562"/>
                  <a:pt x="64823" y="51413"/>
                  <a:pt x="64823" y="46302"/>
                </a:cubicBezTo>
                <a:close/>
                <a:moveTo>
                  <a:pt x="62508" y="64823"/>
                </a:moveTo>
                <a:lnTo>
                  <a:pt x="76398" y="64823"/>
                </a:lnTo>
                <a:cubicBezTo>
                  <a:pt x="80247" y="64823"/>
                  <a:pt x="83344" y="67919"/>
                  <a:pt x="83344" y="71768"/>
                </a:cubicBezTo>
                <a:lnTo>
                  <a:pt x="83344" y="97234"/>
                </a:lnTo>
                <a:lnTo>
                  <a:pt x="85659" y="97234"/>
                </a:lnTo>
                <a:cubicBezTo>
                  <a:pt x="89508" y="97234"/>
                  <a:pt x="92604" y="100331"/>
                  <a:pt x="92604" y="104180"/>
                </a:cubicBezTo>
                <a:cubicBezTo>
                  <a:pt x="92604" y="108029"/>
                  <a:pt x="89508" y="111125"/>
                  <a:pt x="85659" y="111125"/>
                </a:cubicBezTo>
                <a:lnTo>
                  <a:pt x="62508" y="111125"/>
                </a:lnTo>
                <a:cubicBezTo>
                  <a:pt x="58659" y="111125"/>
                  <a:pt x="55562" y="108029"/>
                  <a:pt x="55562" y="104180"/>
                </a:cubicBezTo>
                <a:cubicBezTo>
                  <a:pt x="55562" y="100331"/>
                  <a:pt x="58659" y="97234"/>
                  <a:pt x="62508" y="97234"/>
                </a:cubicBezTo>
                <a:lnTo>
                  <a:pt x="69453" y="97234"/>
                </a:lnTo>
                <a:lnTo>
                  <a:pt x="69453" y="78714"/>
                </a:lnTo>
                <a:lnTo>
                  <a:pt x="62508" y="78714"/>
                </a:lnTo>
                <a:cubicBezTo>
                  <a:pt x="58659" y="78714"/>
                  <a:pt x="55562" y="75617"/>
                  <a:pt x="55562" y="71768"/>
                </a:cubicBezTo>
                <a:cubicBezTo>
                  <a:pt x="55562" y="67919"/>
                  <a:pt x="58659" y="64823"/>
                  <a:pt x="62508" y="6482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0" name="Text 8"/>
          <p:cNvSpPr/>
          <p:nvPr/>
        </p:nvSpPr>
        <p:spPr>
          <a:xfrm>
            <a:off x="873125" y="2042583"/>
            <a:ext cx="3196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工单</a:t>
            </a: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信息展示：</a:t>
            </a:r>
            <a:r>
              <a:rPr lang="zh-CN" alt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最近的工单概况</a:t>
            </a:r>
            <a:endParaRPr lang="zh-CN" altLang="en-US" sz="1335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24417" y="2423583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9260" y="9260"/>
                </a:moveTo>
                <a:cubicBezTo>
                  <a:pt x="14383" y="9260"/>
                  <a:pt x="18521" y="13399"/>
                  <a:pt x="18521" y="18521"/>
                </a:cubicBezTo>
                <a:lnTo>
                  <a:pt x="18521" y="115755"/>
                </a:lnTo>
                <a:cubicBezTo>
                  <a:pt x="18521" y="118302"/>
                  <a:pt x="20604" y="120385"/>
                  <a:pt x="23151" y="120385"/>
                </a:cubicBezTo>
                <a:lnTo>
                  <a:pt x="138906" y="120385"/>
                </a:lnTo>
                <a:cubicBezTo>
                  <a:pt x="144028" y="120385"/>
                  <a:pt x="148167" y="124524"/>
                  <a:pt x="148167" y="129646"/>
                </a:cubicBezTo>
                <a:cubicBezTo>
                  <a:pt x="148167" y="134768"/>
                  <a:pt x="144028" y="138906"/>
                  <a:pt x="138906" y="138906"/>
                </a:cubicBezTo>
                <a:lnTo>
                  <a:pt x="23151" y="138906"/>
                </a:lnTo>
                <a:cubicBezTo>
                  <a:pt x="10360" y="138906"/>
                  <a:pt x="0" y="128546"/>
                  <a:pt x="0" y="115755"/>
                </a:cubicBezTo>
                <a:lnTo>
                  <a:pt x="0" y="18521"/>
                </a:lnTo>
                <a:cubicBezTo>
                  <a:pt x="0" y="13399"/>
                  <a:pt x="4138" y="9260"/>
                  <a:pt x="9260" y="9260"/>
                </a:cubicBezTo>
                <a:close/>
                <a:moveTo>
                  <a:pt x="37042" y="27781"/>
                </a:moveTo>
                <a:cubicBezTo>
                  <a:pt x="37042" y="22659"/>
                  <a:pt x="41180" y="18521"/>
                  <a:pt x="46302" y="18521"/>
                </a:cubicBezTo>
                <a:lnTo>
                  <a:pt x="101865" y="18521"/>
                </a:lnTo>
                <a:cubicBezTo>
                  <a:pt x="106987" y="18521"/>
                  <a:pt x="111125" y="22659"/>
                  <a:pt x="111125" y="27781"/>
                </a:cubicBezTo>
                <a:cubicBezTo>
                  <a:pt x="111125" y="32903"/>
                  <a:pt x="106987" y="37042"/>
                  <a:pt x="101865" y="37042"/>
                </a:cubicBezTo>
                <a:lnTo>
                  <a:pt x="46302" y="37042"/>
                </a:lnTo>
                <a:cubicBezTo>
                  <a:pt x="41180" y="37042"/>
                  <a:pt x="37042" y="32903"/>
                  <a:pt x="37042" y="27781"/>
                </a:cubicBezTo>
                <a:close/>
                <a:moveTo>
                  <a:pt x="46302" y="50932"/>
                </a:moveTo>
                <a:lnTo>
                  <a:pt x="83344" y="50932"/>
                </a:lnTo>
                <a:cubicBezTo>
                  <a:pt x="88466" y="50932"/>
                  <a:pt x="92604" y="55071"/>
                  <a:pt x="92604" y="60193"/>
                </a:cubicBezTo>
                <a:cubicBezTo>
                  <a:pt x="92604" y="65315"/>
                  <a:pt x="88466" y="69453"/>
                  <a:pt x="83344" y="69453"/>
                </a:cubicBezTo>
                <a:lnTo>
                  <a:pt x="46302" y="69453"/>
                </a:lnTo>
                <a:cubicBezTo>
                  <a:pt x="41180" y="69453"/>
                  <a:pt x="37042" y="65315"/>
                  <a:pt x="37042" y="60193"/>
                </a:cubicBezTo>
                <a:cubicBezTo>
                  <a:pt x="37042" y="55071"/>
                  <a:pt x="41180" y="50932"/>
                  <a:pt x="46302" y="50932"/>
                </a:cubicBezTo>
                <a:close/>
                <a:moveTo>
                  <a:pt x="46302" y="83344"/>
                </a:moveTo>
                <a:lnTo>
                  <a:pt x="120385" y="83344"/>
                </a:lnTo>
                <a:cubicBezTo>
                  <a:pt x="125508" y="83344"/>
                  <a:pt x="129646" y="87482"/>
                  <a:pt x="129646" y="92604"/>
                </a:cubicBezTo>
                <a:cubicBezTo>
                  <a:pt x="129646" y="97726"/>
                  <a:pt x="125508" y="101865"/>
                  <a:pt x="120385" y="101865"/>
                </a:cubicBezTo>
                <a:lnTo>
                  <a:pt x="46302" y="101865"/>
                </a:lnTo>
                <a:cubicBezTo>
                  <a:pt x="41180" y="101865"/>
                  <a:pt x="37042" y="97726"/>
                  <a:pt x="37042" y="92604"/>
                </a:cubicBezTo>
                <a:cubicBezTo>
                  <a:pt x="37042" y="87482"/>
                  <a:pt x="41180" y="83344"/>
                  <a:pt x="46302" y="83344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2" name="Text 10"/>
          <p:cNvSpPr/>
          <p:nvPr/>
        </p:nvSpPr>
        <p:spPr>
          <a:xfrm>
            <a:off x="873125" y="2381250"/>
            <a:ext cx="25188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工作状态</a:t>
            </a:r>
            <a:r>
              <a:rPr 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335" dirty="0">
                <a:solidFill>
                  <a:srgbClr val="E0E2E5">
                    <a:alpha val="8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该维修工人工作状态</a:t>
            </a:r>
            <a:endParaRPr lang="zh-CN" altLang="en-US" sz="1335" dirty="0">
              <a:solidFill>
                <a:srgbClr val="E0E2E5">
                  <a:alpha val="80000"/>
                </a:srgb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4417" y="2762250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18521" y="18521"/>
                </a:moveTo>
                <a:cubicBezTo>
                  <a:pt x="18521" y="13399"/>
                  <a:pt x="14383" y="9260"/>
                  <a:pt x="9260" y="9260"/>
                </a:cubicBezTo>
                <a:cubicBezTo>
                  <a:pt x="4138" y="9260"/>
                  <a:pt x="0" y="13399"/>
                  <a:pt x="0" y="18521"/>
                </a:cubicBezTo>
                <a:lnTo>
                  <a:pt x="0" y="115755"/>
                </a:lnTo>
                <a:cubicBezTo>
                  <a:pt x="0" y="128546"/>
                  <a:pt x="10360" y="138906"/>
                  <a:pt x="23151" y="138906"/>
                </a:cubicBezTo>
                <a:lnTo>
                  <a:pt x="138906" y="138906"/>
                </a:lnTo>
                <a:cubicBezTo>
                  <a:pt x="144028" y="138906"/>
                  <a:pt x="148167" y="134768"/>
                  <a:pt x="148167" y="129646"/>
                </a:cubicBezTo>
                <a:cubicBezTo>
                  <a:pt x="148167" y="124524"/>
                  <a:pt x="144028" y="120385"/>
                  <a:pt x="138906" y="120385"/>
                </a:cubicBezTo>
                <a:lnTo>
                  <a:pt x="23151" y="120385"/>
                </a:lnTo>
                <a:cubicBezTo>
                  <a:pt x="20604" y="120385"/>
                  <a:pt x="18521" y="118302"/>
                  <a:pt x="18521" y="115755"/>
                </a:cubicBezTo>
                <a:lnTo>
                  <a:pt x="18521" y="18521"/>
                </a:lnTo>
                <a:close/>
                <a:moveTo>
                  <a:pt x="136186" y="43582"/>
                </a:moveTo>
                <a:cubicBezTo>
                  <a:pt x="139803" y="39964"/>
                  <a:pt x="139803" y="34090"/>
                  <a:pt x="136186" y="30473"/>
                </a:cubicBezTo>
                <a:cubicBezTo>
                  <a:pt x="132569" y="26855"/>
                  <a:pt x="126694" y="26855"/>
                  <a:pt x="123077" y="30473"/>
                </a:cubicBezTo>
                <a:lnTo>
                  <a:pt x="92604" y="60974"/>
                </a:lnTo>
                <a:lnTo>
                  <a:pt x="75993" y="44392"/>
                </a:lnTo>
                <a:cubicBezTo>
                  <a:pt x="72376" y="40775"/>
                  <a:pt x="66501" y="40775"/>
                  <a:pt x="62884" y="44392"/>
                </a:cubicBezTo>
                <a:lnTo>
                  <a:pt x="35103" y="72173"/>
                </a:lnTo>
                <a:cubicBezTo>
                  <a:pt x="31485" y="75791"/>
                  <a:pt x="31485" y="81665"/>
                  <a:pt x="35103" y="85283"/>
                </a:cubicBezTo>
                <a:cubicBezTo>
                  <a:pt x="38720" y="88900"/>
                  <a:pt x="44595" y="88900"/>
                  <a:pt x="48212" y="85283"/>
                </a:cubicBezTo>
                <a:lnTo>
                  <a:pt x="69453" y="64042"/>
                </a:lnTo>
                <a:lnTo>
                  <a:pt x="86064" y="80652"/>
                </a:lnTo>
                <a:cubicBezTo>
                  <a:pt x="89681" y="84270"/>
                  <a:pt x="95556" y="84270"/>
                  <a:pt x="99173" y="80652"/>
                </a:cubicBezTo>
                <a:lnTo>
                  <a:pt x="136215" y="43611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14" name="Text 12"/>
          <p:cNvSpPr/>
          <p:nvPr/>
        </p:nvSpPr>
        <p:spPr>
          <a:xfrm>
            <a:off x="873125" y="2719917"/>
            <a:ext cx="2582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最新告警查看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66090" y="3079750"/>
            <a:ext cx="3602355" cy="5685790"/>
          </a:xfrm>
          <a:custGeom>
            <a:avLst/>
            <a:gdLst/>
            <a:ahLst/>
            <a:cxnLst/>
            <a:rect l="l" t="t" r="r" b="b"/>
            <a:pathLst>
              <a:path w="4667250" h="1270000">
                <a:moveTo>
                  <a:pt x="84671" y="0"/>
                </a:moveTo>
                <a:lnTo>
                  <a:pt x="4582579" y="0"/>
                </a:lnTo>
                <a:cubicBezTo>
                  <a:pt x="4629342" y="0"/>
                  <a:pt x="4667250" y="37908"/>
                  <a:pt x="4667250" y="84671"/>
                </a:cubicBezTo>
                <a:lnTo>
                  <a:pt x="4667250" y="1185329"/>
                </a:lnTo>
                <a:cubicBezTo>
                  <a:pt x="4667250" y="1232092"/>
                  <a:pt x="4629342" y="1270000"/>
                  <a:pt x="4582579" y="1270000"/>
                </a:cubicBezTo>
                <a:lnTo>
                  <a:pt x="84671" y="1270000"/>
                </a:lnTo>
                <a:cubicBezTo>
                  <a:pt x="37908" y="1270000"/>
                  <a:pt x="0" y="1232092"/>
                  <a:pt x="0" y="1185329"/>
                </a:cubicBezTo>
                <a:lnTo>
                  <a:pt x="0" y="84671"/>
                </a:lnTo>
                <a:cubicBezTo>
                  <a:pt x="0" y="37940"/>
                  <a:pt x="37940" y="0"/>
                  <a:pt x="8467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19" name="Shape 17"/>
          <p:cNvSpPr/>
          <p:nvPr/>
        </p:nvSpPr>
        <p:spPr>
          <a:xfrm>
            <a:off x="4321810" y="1317625"/>
            <a:ext cx="3247390" cy="7524115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526664" y="137795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4645726" y="149436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50602"/>
                </a:moveTo>
                <a:cubicBezTo>
                  <a:pt x="100199" y="50602"/>
                  <a:pt x="104180" y="54583"/>
                  <a:pt x="104180" y="59531"/>
                </a:cubicBezTo>
                <a:lnTo>
                  <a:pt x="104180" y="101203"/>
                </a:lnTo>
                <a:cubicBezTo>
                  <a:pt x="104180" y="106152"/>
                  <a:pt x="100199" y="110133"/>
                  <a:pt x="95250" y="110133"/>
                </a:cubicBezTo>
                <a:cubicBezTo>
                  <a:pt x="90301" y="110133"/>
                  <a:pt x="86320" y="106152"/>
                  <a:pt x="86320" y="101203"/>
                </a:cubicBezTo>
                <a:lnTo>
                  <a:pt x="86320" y="59531"/>
                </a:lnTo>
                <a:cubicBezTo>
                  <a:pt x="86320" y="54583"/>
                  <a:pt x="90301" y="50602"/>
                  <a:pt x="95250" y="50602"/>
                </a:cubicBezTo>
                <a:close/>
                <a:moveTo>
                  <a:pt x="85316" y="130969"/>
                </a:moveTo>
                <a:cubicBezTo>
                  <a:pt x="85090" y="127281"/>
                  <a:pt x="86929" y="123773"/>
                  <a:pt x="90090" y="121861"/>
                </a:cubicBezTo>
                <a:cubicBezTo>
                  <a:pt x="93251" y="119949"/>
                  <a:pt x="97212" y="119949"/>
                  <a:pt x="100373" y="121861"/>
                </a:cubicBezTo>
                <a:cubicBezTo>
                  <a:pt x="103534" y="123773"/>
                  <a:pt x="105373" y="127281"/>
                  <a:pt x="105147" y="130969"/>
                </a:cubicBezTo>
                <a:cubicBezTo>
                  <a:pt x="105373" y="134656"/>
                  <a:pt x="103534" y="138165"/>
                  <a:pt x="100373" y="140077"/>
                </a:cubicBezTo>
                <a:cubicBezTo>
                  <a:pt x="97212" y="141989"/>
                  <a:pt x="93251" y="141989"/>
                  <a:pt x="90090" y="140077"/>
                </a:cubicBezTo>
                <a:cubicBezTo>
                  <a:pt x="86929" y="138165"/>
                  <a:pt x="85090" y="134656"/>
                  <a:pt x="85316" y="130969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2" name="Text 20"/>
          <p:cNvSpPr/>
          <p:nvPr/>
        </p:nvSpPr>
        <p:spPr>
          <a:xfrm>
            <a:off x="5076825" y="1479550"/>
            <a:ext cx="1494790" cy="2584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抢修任务列表</a:t>
            </a:r>
            <a:endParaRPr lang="zh-CN" altLang="en-US" sz="1665" b="1" dirty="0">
              <a:solidFill>
                <a:srgbClr val="E0E2E5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557091" y="1970617"/>
            <a:ext cx="129646" cy="148167"/>
          </a:xfrm>
          <a:custGeom>
            <a:avLst/>
            <a:gdLst/>
            <a:ahLst/>
            <a:cxnLst/>
            <a:rect l="l" t="t" r="r" b="b"/>
            <a:pathLst>
              <a:path w="129646" h="148167">
                <a:moveTo>
                  <a:pt x="64823" y="71768"/>
                </a:moveTo>
                <a:cubicBezTo>
                  <a:pt x="83989" y="71768"/>
                  <a:pt x="99549" y="56208"/>
                  <a:pt x="99549" y="37042"/>
                </a:cubicBezTo>
                <a:cubicBezTo>
                  <a:pt x="99549" y="17876"/>
                  <a:pt x="83989" y="2315"/>
                  <a:pt x="64823" y="2315"/>
                </a:cubicBezTo>
                <a:cubicBezTo>
                  <a:pt x="45657" y="2315"/>
                  <a:pt x="30096" y="17876"/>
                  <a:pt x="30096" y="37042"/>
                </a:cubicBezTo>
                <a:cubicBezTo>
                  <a:pt x="30096" y="56208"/>
                  <a:pt x="45657" y="71768"/>
                  <a:pt x="64823" y="71768"/>
                </a:cubicBezTo>
                <a:close/>
                <a:moveTo>
                  <a:pt x="56228" y="87974"/>
                </a:moveTo>
                <a:cubicBezTo>
                  <a:pt x="27723" y="87974"/>
                  <a:pt x="4630" y="111067"/>
                  <a:pt x="4630" y="139572"/>
                </a:cubicBezTo>
                <a:cubicBezTo>
                  <a:pt x="4630" y="144318"/>
                  <a:pt x="8479" y="148167"/>
                  <a:pt x="13225" y="148167"/>
                </a:cubicBezTo>
                <a:lnTo>
                  <a:pt x="116421" y="148167"/>
                </a:lnTo>
                <a:cubicBezTo>
                  <a:pt x="121167" y="148167"/>
                  <a:pt x="125016" y="144318"/>
                  <a:pt x="125016" y="139572"/>
                </a:cubicBezTo>
                <a:cubicBezTo>
                  <a:pt x="125016" y="111067"/>
                  <a:pt x="101922" y="87974"/>
                  <a:pt x="73418" y="87974"/>
                </a:cubicBezTo>
                <a:lnTo>
                  <a:pt x="56228" y="87974"/>
                </a:lnTo>
                <a:close/>
              </a:path>
            </a:pathLst>
          </a:custGeom>
          <a:solidFill>
            <a:srgbClr val="D8A25D"/>
          </a:solidFill>
        </p:spPr>
      </p:sp>
      <p:sp>
        <p:nvSpPr>
          <p:cNvPr id="24" name="Text 22"/>
          <p:cNvSpPr/>
          <p:nvPr/>
        </p:nvSpPr>
        <p:spPr>
          <a:xfrm>
            <a:off x="4796539" y="1928283"/>
            <a:ext cx="2963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列表总览</a:t>
            </a:r>
            <a:endParaRPr lang="zh-CN" alt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66351" y="2309283"/>
            <a:ext cx="111125" cy="148167"/>
          </a:xfrm>
          <a:custGeom>
            <a:avLst/>
            <a:gdLst/>
            <a:ahLst/>
            <a:cxnLst/>
            <a:rect l="l" t="t" r="r" b="b"/>
            <a:pathLst>
              <a:path w="111125" h="148167">
                <a:moveTo>
                  <a:pt x="0" y="54579"/>
                </a:moveTo>
                <a:cubicBezTo>
                  <a:pt x="0" y="24424"/>
                  <a:pt x="24887" y="0"/>
                  <a:pt x="55562" y="0"/>
                </a:cubicBezTo>
                <a:cubicBezTo>
                  <a:pt x="86238" y="0"/>
                  <a:pt x="111125" y="24424"/>
                  <a:pt x="111125" y="54579"/>
                </a:cubicBezTo>
                <a:cubicBezTo>
                  <a:pt x="111125" y="89103"/>
                  <a:pt x="76341" y="130485"/>
                  <a:pt x="61813" y="146257"/>
                </a:cubicBezTo>
                <a:cubicBezTo>
                  <a:pt x="58399" y="149961"/>
                  <a:pt x="52698" y="149961"/>
                  <a:pt x="49283" y="146257"/>
                </a:cubicBezTo>
                <a:cubicBezTo>
                  <a:pt x="34756" y="130485"/>
                  <a:pt x="-29" y="89103"/>
                  <a:pt x="-29" y="54579"/>
                </a:cubicBezTo>
                <a:close/>
                <a:moveTo>
                  <a:pt x="55562" y="74083"/>
                </a:moveTo>
                <a:cubicBezTo>
                  <a:pt x="65784" y="74083"/>
                  <a:pt x="74083" y="65784"/>
                  <a:pt x="74083" y="55562"/>
                </a:cubicBezTo>
                <a:cubicBezTo>
                  <a:pt x="74083" y="45341"/>
                  <a:pt x="65784" y="37042"/>
                  <a:pt x="55562" y="37042"/>
                </a:cubicBezTo>
                <a:cubicBezTo>
                  <a:pt x="45341" y="37042"/>
                  <a:pt x="37042" y="45341"/>
                  <a:pt x="37042" y="55562"/>
                </a:cubicBezTo>
                <a:cubicBezTo>
                  <a:pt x="37042" y="65784"/>
                  <a:pt x="45341" y="74083"/>
                  <a:pt x="55562" y="7408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26" name="Text 24"/>
          <p:cNvSpPr/>
          <p:nvPr/>
        </p:nvSpPr>
        <p:spPr>
          <a:xfrm>
            <a:off x="4796539" y="2266950"/>
            <a:ext cx="2963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根据任务对象筛选工单</a:t>
            </a:r>
            <a:endParaRPr lang="zh-CN" altLang="en-US" sz="1600" dirty="0"/>
          </a:p>
        </p:txBody>
      </p:sp>
      <p:sp>
        <p:nvSpPr>
          <p:cNvPr id="109" name="Shape 3"/>
          <p:cNvSpPr/>
          <p:nvPr/>
        </p:nvSpPr>
        <p:spPr>
          <a:xfrm>
            <a:off x="11860530" y="1330325"/>
            <a:ext cx="3658870" cy="7524115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10" name="Shape 4"/>
          <p:cNvSpPr/>
          <p:nvPr/>
        </p:nvSpPr>
        <p:spPr>
          <a:xfrm>
            <a:off x="12035155" y="136525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112" name="Text 6"/>
          <p:cNvSpPr/>
          <p:nvPr/>
        </p:nvSpPr>
        <p:spPr>
          <a:xfrm>
            <a:off x="12585700" y="1454150"/>
            <a:ext cx="2302510" cy="2711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告警中心</a:t>
            </a:r>
            <a:endParaRPr lang="zh-CN" altLang="en-US" sz="1665" b="1" dirty="0">
              <a:solidFill>
                <a:srgbClr val="E0E2E5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3" name="Shape 7"/>
          <p:cNvSpPr/>
          <p:nvPr/>
        </p:nvSpPr>
        <p:spPr>
          <a:xfrm>
            <a:off x="12056322" y="1957917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74083" y="148167"/>
                </a:moveTo>
                <a:cubicBezTo>
                  <a:pt x="114971" y="148167"/>
                  <a:pt x="148167" y="114971"/>
                  <a:pt x="148167" y="74083"/>
                </a:cubicBezTo>
                <a:cubicBezTo>
                  <a:pt x="148167" y="33196"/>
                  <a:pt x="114971" y="0"/>
                  <a:pt x="74083" y="0"/>
                </a:cubicBezTo>
                <a:cubicBezTo>
                  <a:pt x="33196" y="0"/>
                  <a:pt x="0" y="33196"/>
                  <a:pt x="0" y="74083"/>
                </a:cubicBezTo>
                <a:cubicBezTo>
                  <a:pt x="0" y="114971"/>
                  <a:pt x="33196" y="148167"/>
                  <a:pt x="74083" y="148167"/>
                </a:cubicBezTo>
                <a:close/>
                <a:moveTo>
                  <a:pt x="64823" y="46302"/>
                </a:moveTo>
                <a:cubicBezTo>
                  <a:pt x="64823" y="41191"/>
                  <a:pt x="68972" y="37042"/>
                  <a:pt x="74083" y="37042"/>
                </a:cubicBezTo>
                <a:cubicBezTo>
                  <a:pt x="79194" y="37042"/>
                  <a:pt x="83344" y="41191"/>
                  <a:pt x="83344" y="46302"/>
                </a:cubicBezTo>
                <a:cubicBezTo>
                  <a:pt x="83344" y="51413"/>
                  <a:pt x="79194" y="55562"/>
                  <a:pt x="74083" y="55562"/>
                </a:cubicBezTo>
                <a:cubicBezTo>
                  <a:pt x="68972" y="55562"/>
                  <a:pt x="64823" y="51413"/>
                  <a:pt x="64823" y="46302"/>
                </a:cubicBezTo>
                <a:close/>
                <a:moveTo>
                  <a:pt x="62508" y="64823"/>
                </a:moveTo>
                <a:lnTo>
                  <a:pt x="76398" y="64823"/>
                </a:lnTo>
                <a:cubicBezTo>
                  <a:pt x="80247" y="64823"/>
                  <a:pt x="83344" y="67919"/>
                  <a:pt x="83344" y="71768"/>
                </a:cubicBezTo>
                <a:lnTo>
                  <a:pt x="83344" y="97234"/>
                </a:lnTo>
                <a:lnTo>
                  <a:pt x="85659" y="97234"/>
                </a:lnTo>
                <a:cubicBezTo>
                  <a:pt x="89508" y="97234"/>
                  <a:pt x="92604" y="100331"/>
                  <a:pt x="92604" y="104180"/>
                </a:cubicBezTo>
                <a:cubicBezTo>
                  <a:pt x="92604" y="108029"/>
                  <a:pt x="89508" y="111125"/>
                  <a:pt x="85659" y="111125"/>
                </a:cubicBezTo>
                <a:lnTo>
                  <a:pt x="62508" y="111125"/>
                </a:lnTo>
                <a:cubicBezTo>
                  <a:pt x="58659" y="111125"/>
                  <a:pt x="55562" y="108029"/>
                  <a:pt x="55562" y="104180"/>
                </a:cubicBezTo>
                <a:cubicBezTo>
                  <a:pt x="55562" y="100331"/>
                  <a:pt x="58659" y="97234"/>
                  <a:pt x="62508" y="97234"/>
                </a:cubicBezTo>
                <a:lnTo>
                  <a:pt x="69453" y="97234"/>
                </a:lnTo>
                <a:lnTo>
                  <a:pt x="69453" y="78714"/>
                </a:lnTo>
                <a:lnTo>
                  <a:pt x="62508" y="78714"/>
                </a:lnTo>
                <a:cubicBezTo>
                  <a:pt x="58659" y="78714"/>
                  <a:pt x="55562" y="75617"/>
                  <a:pt x="55562" y="71768"/>
                </a:cubicBezTo>
                <a:cubicBezTo>
                  <a:pt x="55562" y="67919"/>
                  <a:pt x="58659" y="64823"/>
                  <a:pt x="62508" y="6482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14" name="Text 8"/>
          <p:cNvSpPr/>
          <p:nvPr/>
        </p:nvSpPr>
        <p:spPr>
          <a:xfrm>
            <a:off x="12305030" y="1915583"/>
            <a:ext cx="3196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搜索与多维度查看</a:t>
            </a:r>
            <a:endParaRPr lang="en-US" altLang="zh-CN" sz="1335" b="1" dirty="0">
              <a:solidFill>
                <a:srgbClr val="E0E2E5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5" name="Shape 9"/>
          <p:cNvSpPr/>
          <p:nvPr/>
        </p:nvSpPr>
        <p:spPr>
          <a:xfrm>
            <a:off x="12056322" y="2296583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9260" y="9260"/>
                </a:moveTo>
                <a:cubicBezTo>
                  <a:pt x="14383" y="9260"/>
                  <a:pt x="18521" y="13399"/>
                  <a:pt x="18521" y="18521"/>
                </a:cubicBezTo>
                <a:lnTo>
                  <a:pt x="18521" y="115755"/>
                </a:lnTo>
                <a:cubicBezTo>
                  <a:pt x="18521" y="118302"/>
                  <a:pt x="20604" y="120385"/>
                  <a:pt x="23151" y="120385"/>
                </a:cubicBezTo>
                <a:lnTo>
                  <a:pt x="138906" y="120385"/>
                </a:lnTo>
                <a:cubicBezTo>
                  <a:pt x="144028" y="120385"/>
                  <a:pt x="148167" y="124524"/>
                  <a:pt x="148167" y="129646"/>
                </a:cubicBezTo>
                <a:cubicBezTo>
                  <a:pt x="148167" y="134768"/>
                  <a:pt x="144028" y="138906"/>
                  <a:pt x="138906" y="138906"/>
                </a:cubicBezTo>
                <a:lnTo>
                  <a:pt x="23151" y="138906"/>
                </a:lnTo>
                <a:cubicBezTo>
                  <a:pt x="10360" y="138906"/>
                  <a:pt x="0" y="128546"/>
                  <a:pt x="0" y="115755"/>
                </a:cubicBezTo>
                <a:lnTo>
                  <a:pt x="0" y="18521"/>
                </a:lnTo>
                <a:cubicBezTo>
                  <a:pt x="0" y="13399"/>
                  <a:pt x="4138" y="9260"/>
                  <a:pt x="9260" y="9260"/>
                </a:cubicBezTo>
                <a:close/>
                <a:moveTo>
                  <a:pt x="37042" y="27781"/>
                </a:moveTo>
                <a:cubicBezTo>
                  <a:pt x="37042" y="22659"/>
                  <a:pt x="41180" y="18521"/>
                  <a:pt x="46302" y="18521"/>
                </a:cubicBezTo>
                <a:lnTo>
                  <a:pt x="101865" y="18521"/>
                </a:lnTo>
                <a:cubicBezTo>
                  <a:pt x="106987" y="18521"/>
                  <a:pt x="111125" y="22659"/>
                  <a:pt x="111125" y="27781"/>
                </a:cubicBezTo>
                <a:cubicBezTo>
                  <a:pt x="111125" y="32903"/>
                  <a:pt x="106987" y="37042"/>
                  <a:pt x="101865" y="37042"/>
                </a:cubicBezTo>
                <a:lnTo>
                  <a:pt x="46302" y="37042"/>
                </a:lnTo>
                <a:cubicBezTo>
                  <a:pt x="41180" y="37042"/>
                  <a:pt x="37042" y="32903"/>
                  <a:pt x="37042" y="27781"/>
                </a:cubicBezTo>
                <a:close/>
                <a:moveTo>
                  <a:pt x="46302" y="50932"/>
                </a:moveTo>
                <a:lnTo>
                  <a:pt x="83344" y="50932"/>
                </a:lnTo>
                <a:cubicBezTo>
                  <a:pt x="88466" y="50932"/>
                  <a:pt x="92604" y="55071"/>
                  <a:pt x="92604" y="60193"/>
                </a:cubicBezTo>
                <a:cubicBezTo>
                  <a:pt x="92604" y="65315"/>
                  <a:pt x="88466" y="69453"/>
                  <a:pt x="83344" y="69453"/>
                </a:cubicBezTo>
                <a:lnTo>
                  <a:pt x="46302" y="69453"/>
                </a:lnTo>
                <a:cubicBezTo>
                  <a:pt x="41180" y="69453"/>
                  <a:pt x="37042" y="65315"/>
                  <a:pt x="37042" y="60193"/>
                </a:cubicBezTo>
                <a:cubicBezTo>
                  <a:pt x="37042" y="55071"/>
                  <a:pt x="41180" y="50932"/>
                  <a:pt x="46302" y="50932"/>
                </a:cubicBezTo>
                <a:close/>
                <a:moveTo>
                  <a:pt x="46302" y="83344"/>
                </a:moveTo>
                <a:lnTo>
                  <a:pt x="120385" y="83344"/>
                </a:lnTo>
                <a:cubicBezTo>
                  <a:pt x="125508" y="83344"/>
                  <a:pt x="129646" y="87482"/>
                  <a:pt x="129646" y="92604"/>
                </a:cubicBezTo>
                <a:cubicBezTo>
                  <a:pt x="129646" y="97726"/>
                  <a:pt x="125508" y="101865"/>
                  <a:pt x="120385" y="101865"/>
                </a:cubicBezTo>
                <a:lnTo>
                  <a:pt x="46302" y="101865"/>
                </a:lnTo>
                <a:cubicBezTo>
                  <a:pt x="41180" y="101865"/>
                  <a:pt x="37042" y="97726"/>
                  <a:pt x="37042" y="92604"/>
                </a:cubicBezTo>
                <a:cubicBezTo>
                  <a:pt x="37042" y="87482"/>
                  <a:pt x="41180" y="83344"/>
                  <a:pt x="46302" y="83344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116" name="Text 10"/>
          <p:cNvSpPr/>
          <p:nvPr/>
        </p:nvSpPr>
        <p:spPr>
          <a:xfrm>
            <a:off x="12305030" y="2238375"/>
            <a:ext cx="2861945" cy="269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查看告警详情</a:t>
            </a:r>
            <a:endParaRPr lang="zh-CN" sz="1600" dirty="0"/>
          </a:p>
        </p:txBody>
      </p:sp>
      <p:sp>
        <p:nvSpPr>
          <p:cNvPr id="119" name="Shape 13"/>
          <p:cNvSpPr/>
          <p:nvPr/>
        </p:nvSpPr>
        <p:spPr>
          <a:xfrm>
            <a:off x="11897995" y="3092450"/>
            <a:ext cx="3602355" cy="5685790"/>
          </a:xfrm>
          <a:custGeom>
            <a:avLst/>
            <a:gdLst/>
            <a:ahLst/>
            <a:cxnLst/>
            <a:rect l="l" t="t" r="r" b="b"/>
            <a:pathLst>
              <a:path w="4667250" h="1270000">
                <a:moveTo>
                  <a:pt x="84671" y="0"/>
                </a:moveTo>
                <a:lnTo>
                  <a:pt x="4582579" y="0"/>
                </a:lnTo>
                <a:cubicBezTo>
                  <a:pt x="4629342" y="0"/>
                  <a:pt x="4667250" y="37908"/>
                  <a:pt x="4667250" y="84671"/>
                </a:cubicBezTo>
                <a:lnTo>
                  <a:pt x="4667250" y="1185329"/>
                </a:lnTo>
                <a:cubicBezTo>
                  <a:pt x="4667250" y="1232092"/>
                  <a:pt x="4629342" y="1270000"/>
                  <a:pt x="4582579" y="1270000"/>
                </a:cubicBezTo>
                <a:lnTo>
                  <a:pt x="84671" y="1270000"/>
                </a:lnTo>
                <a:cubicBezTo>
                  <a:pt x="37908" y="1270000"/>
                  <a:pt x="0" y="1232092"/>
                  <a:pt x="0" y="1185329"/>
                </a:cubicBezTo>
                <a:lnTo>
                  <a:pt x="0" y="84671"/>
                </a:lnTo>
                <a:cubicBezTo>
                  <a:pt x="0" y="37940"/>
                  <a:pt x="37940" y="0"/>
                  <a:pt x="8467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</p:spPr>
      </p:sp>
      <p:sp>
        <p:nvSpPr>
          <p:cNvPr id="121" name="Shape 40"/>
          <p:cNvSpPr/>
          <p:nvPr/>
        </p:nvSpPr>
        <p:spPr>
          <a:xfrm>
            <a:off x="7938135" y="1481455"/>
            <a:ext cx="231140" cy="224155"/>
          </a:xfrm>
          <a:custGeom>
            <a:avLst/>
            <a:gdLst/>
            <a:ahLst/>
            <a:cxnLst/>
            <a:rect l="l" t="t" r="r" b="b"/>
            <a:pathLst>
              <a:path w="196910" h="175031">
                <a:moveTo>
                  <a:pt x="84781" y="30083"/>
                </a:moveTo>
                <a:lnTo>
                  <a:pt x="112129" y="30083"/>
                </a:lnTo>
                <a:lnTo>
                  <a:pt x="112129" y="46493"/>
                </a:lnTo>
                <a:lnTo>
                  <a:pt x="84781" y="46493"/>
                </a:lnTo>
                <a:lnTo>
                  <a:pt x="84781" y="30083"/>
                </a:lnTo>
                <a:close/>
                <a:moveTo>
                  <a:pt x="82046" y="10939"/>
                </a:moveTo>
                <a:cubicBezTo>
                  <a:pt x="72987" y="10939"/>
                  <a:pt x="65637" y="18289"/>
                  <a:pt x="65637" y="27349"/>
                </a:cubicBezTo>
                <a:lnTo>
                  <a:pt x="65637" y="49227"/>
                </a:lnTo>
                <a:cubicBezTo>
                  <a:pt x="65637" y="58287"/>
                  <a:pt x="72987" y="65637"/>
                  <a:pt x="82046" y="65637"/>
                </a:cubicBezTo>
                <a:lnTo>
                  <a:pt x="87515" y="65637"/>
                </a:lnTo>
                <a:lnTo>
                  <a:pt x="87515" y="76576"/>
                </a:lnTo>
                <a:lnTo>
                  <a:pt x="10939" y="76576"/>
                </a:lnTo>
                <a:cubicBezTo>
                  <a:pt x="4889" y="76576"/>
                  <a:pt x="0" y="81465"/>
                  <a:pt x="0" y="87515"/>
                </a:cubicBezTo>
                <a:cubicBezTo>
                  <a:pt x="0" y="93566"/>
                  <a:pt x="4889" y="98455"/>
                  <a:pt x="10939" y="98455"/>
                </a:cubicBezTo>
                <a:lnTo>
                  <a:pt x="43758" y="98455"/>
                </a:lnTo>
                <a:lnTo>
                  <a:pt x="43758" y="109394"/>
                </a:lnTo>
                <a:lnTo>
                  <a:pt x="38288" y="109394"/>
                </a:lnTo>
                <a:cubicBezTo>
                  <a:pt x="29229" y="109394"/>
                  <a:pt x="21879" y="116744"/>
                  <a:pt x="21879" y="125803"/>
                </a:cubicBezTo>
                <a:lnTo>
                  <a:pt x="21879" y="147682"/>
                </a:lnTo>
                <a:cubicBezTo>
                  <a:pt x="21879" y="156742"/>
                  <a:pt x="29229" y="164092"/>
                  <a:pt x="38288" y="164092"/>
                </a:cubicBezTo>
                <a:lnTo>
                  <a:pt x="71106" y="164092"/>
                </a:lnTo>
                <a:cubicBezTo>
                  <a:pt x="80166" y="164092"/>
                  <a:pt x="87515" y="156742"/>
                  <a:pt x="87515" y="147682"/>
                </a:cubicBezTo>
                <a:lnTo>
                  <a:pt x="87515" y="125803"/>
                </a:lnTo>
                <a:cubicBezTo>
                  <a:pt x="87515" y="116744"/>
                  <a:pt x="80166" y="109394"/>
                  <a:pt x="71106" y="109394"/>
                </a:cubicBezTo>
                <a:lnTo>
                  <a:pt x="65637" y="109394"/>
                </a:lnTo>
                <a:lnTo>
                  <a:pt x="65637" y="98455"/>
                </a:lnTo>
                <a:lnTo>
                  <a:pt x="131273" y="98455"/>
                </a:lnTo>
                <a:lnTo>
                  <a:pt x="131273" y="109394"/>
                </a:lnTo>
                <a:lnTo>
                  <a:pt x="125803" y="109394"/>
                </a:lnTo>
                <a:cubicBezTo>
                  <a:pt x="116744" y="109394"/>
                  <a:pt x="109394" y="116744"/>
                  <a:pt x="109394" y="125803"/>
                </a:cubicBezTo>
                <a:lnTo>
                  <a:pt x="109394" y="147682"/>
                </a:lnTo>
                <a:cubicBezTo>
                  <a:pt x="109394" y="156742"/>
                  <a:pt x="116744" y="164092"/>
                  <a:pt x="125803" y="164092"/>
                </a:cubicBezTo>
                <a:lnTo>
                  <a:pt x="158622" y="164092"/>
                </a:lnTo>
                <a:cubicBezTo>
                  <a:pt x="167681" y="164092"/>
                  <a:pt x="175031" y="156742"/>
                  <a:pt x="175031" y="147682"/>
                </a:cubicBezTo>
                <a:lnTo>
                  <a:pt x="175031" y="125803"/>
                </a:lnTo>
                <a:cubicBezTo>
                  <a:pt x="175031" y="116744"/>
                  <a:pt x="167681" y="109394"/>
                  <a:pt x="158622" y="109394"/>
                </a:cubicBezTo>
                <a:lnTo>
                  <a:pt x="153152" y="109394"/>
                </a:lnTo>
                <a:lnTo>
                  <a:pt x="153152" y="98455"/>
                </a:lnTo>
                <a:lnTo>
                  <a:pt x="185970" y="98455"/>
                </a:lnTo>
                <a:cubicBezTo>
                  <a:pt x="192021" y="98455"/>
                  <a:pt x="196910" y="93566"/>
                  <a:pt x="196910" y="87515"/>
                </a:cubicBezTo>
                <a:cubicBezTo>
                  <a:pt x="196910" y="81465"/>
                  <a:pt x="192021" y="76576"/>
                  <a:pt x="185970" y="76576"/>
                </a:cubicBezTo>
                <a:lnTo>
                  <a:pt x="109394" y="76576"/>
                </a:lnTo>
                <a:lnTo>
                  <a:pt x="109394" y="65637"/>
                </a:lnTo>
                <a:lnTo>
                  <a:pt x="114864" y="65637"/>
                </a:lnTo>
                <a:cubicBezTo>
                  <a:pt x="123923" y="65637"/>
                  <a:pt x="131273" y="58287"/>
                  <a:pt x="131273" y="49227"/>
                </a:cubicBezTo>
                <a:lnTo>
                  <a:pt x="131273" y="27349"/>
                </a:lnTo>
                <a:cubicBezTo>
                  <a:pt x="131273" y="18289"/>
                  <a:pt x="123923" y="10939"/>
                  <a:pt x="114864" y="10939"/>
                </a:cubicBezTo>
                <a:lnTo>
                  <a:pt x="82046" y="10939"/>
                </a:lnTo>
                <a:close/>
                <a:moveTo>
                  <a:pt x="153152" y="128538"/>
                </a:moveTo>
                <a:lnTo>
                  <a:pt x="155887" y="128538"/>
                </a:lnTo>
                <a:lnTo>
                  <a:pt x="155887" y="144948"/>
                </a:lnTo>
                <a:lnTo>
                  <a:pt x="128538" y="144948"/>
                </a:lnTo>
                <a:lnTo>
                  <a:pt x="128538" y="128538"/>
                </a:lnTo>
                <a:lnTo>
                  <a:pt x="153152" y="128538"/>
                </a:lnTo>
                <a:close/>
                <a:moveTo>
                  <a:pt x="65637" y="128538"/>
                </a:moveTo>
                <a:lnTo>
                  <a:pt x="68371" y="128538"/>
                </a:lnTo>
                <a:lnTo>
                  <a:pt x="68371" y="144948"/>
                </a:lnTo>
                <a:lnTo>
                  <a:pt x="41023" y="144948"/>
                </a:lnTo>
                <a:lnTo>
                  <a:pt x="41023" y="128538"/>
                </a:lnTo>
                <a:lnTo>
                  <a:pt x="65637" y="128538"/>
                </a:lnTo>
                <a:close/>
              </a:path>
            </a:pathLst>
          </a:custGeom>
          <a:solidFill>
            <a:srgbClr val="D8A25D"/>
          </a:solidFill>
        </p:spPr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3164205"/>
            <a:ext cx="2305050" cy="408876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75" y="4475480"/>
            <a:ext cx="2280920" cy="407098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5" y="3049905"/>
            <a:ext cx="3134995" cy="5572125"/>
          </a:xfrm>
          <a:prstGeom prst="rect">
            <a:avLst/>
          </a:prstGeom>
        </p:spPr>
      </p:pic>
      <p:sp>
        <p:nvSpPr>
          <p:cNvPr id="17" name="Shape 17"/>
          <p:cNvSpPr/>
          <p:nvPr/>
        </p:nvSpPr>
        <p:spPr>
          <a:xfrm>
            <a:off x="7656195" y="1330960"/>
            <a:ext cx="3896360" cy="7524115"/>
          </a:xfrm>
          <a:custGeom>
            <a:avLst/>
            <a:gdLst/>
            <a:ahLst/>
            <a:cxnLst/>
            <a:rect l="l" t="t" r="r" b="b"/>
            <a:pathLst>
              <a:path w="5016500" h="3566583">
                <a:moveTo>
                  <a:pt x="127006" y="0"/>
                </a:moveTo>
                <a:lnTo>
                  <a:pt x="4889494" y="0"/>
                </a:lnTo>
                <a:cubicBezTo>
                  <a:pt x="4959637" y="0"/>
                  <a:pt x="5016500" y="56863"/>
                  <a:pt x="5016500" y="127006"/>
                </a:cubicBezTo>
                <a:lnTo>
                  <a:pt x="5016500" y="3439577"/>
                </a:lnTo>
                <a:cubicBezTo>
                  <a:pt x="5016500" y="3509721"/>
                  <a:pt x="4959637" y="3566583"/>
                  <a:pt x="4889494" y="3566583"/>
                </a:cubicBezTo>
                <a:lnTo>
                  <a:pt x="127006" y="3566583"/>
                </a:lnTo>
                <a:cubicBezTo>
                  <a:pt x="56863" y="3566583"/>
                  <a:pt x="0" y="3509721"/>
                  <a:pt x="0" y="3439577"/>
                </a:cubicBezTo>
                <a:lnTo>
                  <a:pt x="0" y="127006"/>
                </a:lnTo>
                <a:cubicBezTo>
                  <a:pt x="0" y="56909"/>
                  <a:pt x="56909" y="0"/>
                  <a:pt x="127006" y="0"/>
                </a:cubicBezTo>
                <a:close/>
              </a:path>
            </a:pathLst>
          </a:custGeom>
          <a:solidFill>
            <a:srgbClr val="4A5C6A">
              <a:alpha val="14902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  <p:txBody>
          <a:bodyPr/>
          <a:p>
            <a:endParaRPr lang="zh-CN" altLang="en-US"/>
          </a:p>
        </p:txBody>
      </p:sp>
      <p:sp>
        <p:nvSpPr>
          <p:cNvPr id="18" name="Shape 18"/>
          <p:cNvSpPr/>
          <p:nvPr/>
        </p:nvSpPr>
        <p:spPr>
          <a:xfrm>
            <a:off x="7861049" y="1391285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D8A25D">
              <a:alpha val="20000"/>
            </a:srgbClr>
          </a:solidFill>
        </p:spPr>
      </p:sp>
      <p:sp>
        <p:nvSpPr>
          <p:cNvPr id="32" name="Text 20"/>
          <p:cNvSpPr/>
          <p:nvPr/>
        </p:nvSpPr>
        <p:spPr>
          <a:xfrm>
            <a:off x="8411210" y="1492885"/>
            <a:ext cx="1494790" cy="2584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6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巡检与管网</a:t>
            </a:r>
            <a:endParaRPr lang="zh-CN" altLang="en-US" sz="1665" b="1" dirty="0">
              <a:solidFill>
                <a:srgbClr val="E0E2E5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Text 22"/>
          <p:cNvSpPr/>
          <p:nvPr/>
        </p:nvSpPr>
        <p:spPr>
          <a:xfrm>
            <a:off x="8130924" y="1941618"/>
            <a:ext cx="2963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巡检概览与设备信息查看</a:t>
            </a:r>
            <a:endParaRPr lang="zh-CN" altLang="en-US" sz="1600" dirty="0"/>
          </a:p>
        </p:txBody>
      </p:sp>
      <p:sp>
        <p:nvSpPr>
          <p:cNvPr id="39" name="Text 24"/>
          <p:cNvSpPr/>
          <p:nvPr/>
        </p:nvSpPr>
        <p:spPr>
          <a:xfrm>
            <a:off x="8130924" y="2280285"/>
            <a:ext cx="2963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335" b="1" dirty="0">
                <a:solidFill>
                  <a:srgbClr val="E0E2E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巡检打卡清单与进度汇报</a:t>
            </a:r>
            <a:endParaRPr lang="zh-CN" altLang="en-US" sz="1600" dirty="0"/>
          </a:p>
        </p:txBody>
      </p:sp>
      <p:sp>
        <p:nvSpPr>
          <p:cNvPr id="41" name="Shape 7"/>
          <p:cNvSpPr/>
          <p:nvPr/>
        </p:nvSpPr>
        <p:spPr>
          <a:xfrm>
            <a:off x="7888182" y="2009352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74083" y="148167"/>
                </a:moveTo>
                <a:cubicBezTo>
                  <a:pt x="114971" y="148167"/>
                  <a:pt x="148167" y="114971"/>
                  <a:pt x="148167" y="74083"/>
                </a:cubicBezTo>
                <a:cubicBezTo>
                  <a:pt x="148167" y="33196"/>
                  <a:pt x="114971" y="0"/>
                  <a:pt x="74083" y="0"/>
                </a:cubicBezTo>
                <a:cubicBezTo>
                  <a:pt x="33196" y="0"/>
                  <a:pt x="0" y="33196"/>
                  <a:pt x="0" y="74083"/>
                </a:cubicBezTo>
                <a:cubicBezTo>
                  <a:pt x="0" y="114971"/>
                  <a:pt x="33196" y="148167"/>
                  <a:pt x="74083" y="148167"/>
                </a:cubicBezTo>
                <a:close/>
                <a:moveTo>
                  <a:pt x="64823" y="46302"/>
                </a:moveTo>
                <a:cubicBezTo>
                  <a:pt x="64823" y="41191"/>
                  <a:pt x="68972" y="37042"/>
                  <a:pt x="74083" y="37042"/>
                </a:cubicBezTo>
                <a:cubicBezTo>
                  <a:pt x="79194" y="37042"/>
                  <a:pt x="83344" y="41191"/>
                  <a:pt x="83344" y="46302"/>
                </a:cubicBezTo>
                <a:cubicBezTo>
                  <a:pt x="83344" y="51413"/>
                  <a:pt x="79194" y="55562"/>
                  <a:pt x="74083" y="55562"/>
                </a:cubicBezTo>
                <a:cubicBezTo>
                  <a:pt x="68972" y="55562"/>
                  <a:pt x="64823" y="51413"/>
                  <a:pt x="64823" y="46302"/>
                </a:cubicBezTo>
                <a:close/>
                <a:moveTo>
                  <a:pt x="62508" y="64823"/>
                </a:moveTo>
                <a:lnTo>
                  <a:pt x="76398" y="64823"/>
                </a:lnTo>
                <a:cubicBezTo>
                  <a:pt x="80247" y="64823"/>
                  <a:pt x="83344" y="67919"/>
                  <a:pt x="83344" y="71768"/>
                </a:cubicBezTo>
                <a:lnTo>
                  <a:pt x="83344" y="97234"/>
                </a:lnTo>
                <a:lnTo>
                  <a:pt x="85659" y="97234"/>
                </a:lnTo>
                <a:cubicBezTo>
                  <a:pt x="89508" y="97234"/>
                  <a:pt x="92604" y="100331"/>
                  <a:pt x="92604" y="104180"/>
                </a:cubicBezTo>
                <a:cubicBezTo>
                  <a:pt x="92604" y="108029"/>
                  <a:pt x="89508" y="111125"/>
                  <a:pt x="85659" y="111125"/>
                </a:cubicBezTo>
                <a:lnTo>
                  <a:pt x="62508" y="111125"/>
                </a:lnTo>
                <a:cubicBezTo>
                  <a:pt x="58659" y="111125"/>
                  <a:pt x="55562" y="108029"/>
                  <a:pt x="55562" y="104180"/>
                </a:cubicBezTo>
                <a:cubicBezTo>
                  <a:pt x="55562" y="100331"/>
                  <a:pt x="58659" y="97234"/>
                  <a:pt x="62508" y="97234"/>
                </a:cubicBezTo>
                <a:lnTo>
                  <a:pt x="69453" y="97234"/>
                </a:lnTo>
                <a:lnTo>
                  <a:pt x="69453" y="78714"/>
                </a:lnTo>
                <a:lnTo>
                  <a:pt x="62508" y="78714"/>
                </a:lnTo>
                <a:cubicBezTo>
                  <a:pt x="58659" y="78714"/>
                  <a:pt x="55562" y="75617"/>
                  <a:pt x="55562" y="71768"/>
                </a:cubicBezTo>
                <a:cubicBezTo>
                  <a:pt x="55562" y="67919"/>
                  <a:pt x="58659" y="64823"/>
                  <a:pt x="62508" y="64823"/>
                </a:cubicBezTo>
                <a:close/>
              </a:path>
            </a:pathLst>
          </a:custGeom>
          <a:solidFill>
            <a:srgbClr val="D8A25D"/>
          </a:solidFill>
        </p:spPr>
      </p:sp>
      <p:sp>
        <p:nvSpPr>
          <p:cNvPr id="42" name="Shape 40"/>
          <p:cNvSpPr/>
          <p:nvPr/>
        </p:nvSpPr>
        <p:spPr>
          <a:xfrm>
            <a:off x="7874635" y="2328545"/>
            <a:ext cx="192405" cy="175895"/>
          </a:xfrm>
          <a:custGeom>
            <a:avLst/>
            <a:gdLst/>
            <a:ahLst/>
            <a:cxnLst/>
            <a:rect l="l" t="t" r="r" b="b"/>
            <a:pathLst>
              <a:path w="196910" h="175031">
                <a:moveTo>
                  <a:pt x="84781" y="30083"/>
                </a:moveTo>
                <a:lnTo>
                  <a:pt x="112129" y="30083"/>
                </a:lnTo>
                <a:lnTo>
                  <a:pt x="112129" y="46493"/>
                </a:lnTo>
                <a:lnTo>
                  <a:pt x="84781" y="46493"/>
                </a:lnTo>
                <a:lnTo>
                  <a:pt x="84781" y="30083"/>
                </a:lnTo>
                <a:close/>
                <a:moveTo>
                  <a:pt x="82046" y="10939"/>
                </a:moveTo>
                <a:cubicBezTo>
                  <a:pt x="72987" y="10939"/>
                  <a:pt x="65637" y="18289"/>
                  <a:pt x="65637" y="27349"/>
                </a:cubicBezTo>
                <a:lnTo>
                  <a:pt x="65637" y="49227"/>
                </a:lnTo>
                <a:cubicBezTo>
                  <a:pt x="65637" y="58287"/>
                  <a:pt x="72987" y="65637"/>
                  <a:pt x="82046" y="65637"/>
                </a:cubicBezTo>
                <a:lnTo>
                  <a:pt x="87515" y="65637"/>
                </a:lnTo>
                <a:lnTo>
                  <a:pt x="87515" y="76576"/>
                </a:lnTo>
                <a:lnTo>
                  <a:pt x="10939" y="76576"/>
                </a:lnTo>
                <a:cubicBezTo>
                  <a:pt x="4889" y="76576"/>
                  <a:pt x="0" y="81465"/>
                  <a:pt x="0" y="87515"/>
                </a:cubicBezTo>
                <a:cubicBezTo>
                  <a:pt x="0" y="93566"/>
                  <a:pt x="4889" y="98455"/>
                  <a:pt x="10939" y="98455"/>
                </a:cubicBezTo>
                <a:lnTo>
                  <a:pt x="43758" y="98455"/>
                </a:lnTo>
                <a:lnTo>
                  <a:pt x="43758" y="109394"/>
                </a:lnTo>
                <a:lnTo>
                  <a:pt x="38288" y="109394"/>
                </a:lnTo>
                <a:cubicBezTo>
                  <a:pt x="29229" y="109394"/>
                  <a:pt x="21879" y="116744"/>
                  <a:pt x="21879" y="125803"/>
                </a:cubicBezTo>
                <a:lnTo>
                  <a:pt x="21879" y="147682"/>
                </a:lnTo>
                <a:cubicBezTo>
                  <a:pt x="21879" y="156742"/>
                  <a:pt x="29229" y="164092"/>
                  <a:pt x="38288" y="164092"/>
                </a:cubicBezTo>
                <a:lnTo>
                  <a:pt x="71106" y="164092"/>
                </a:lnTo>
                <a:cubicBezTo>
                  <a:pt x="80166" y="164092"/>
                  <a:pt x="87515" y="156742"/>
                  <a:pt x="87515" y="147682"/>
                </a:cubicBezTo>
                <a:lnTo>
                  <a:pt x="87515" y="125803"/>
                </a:lnTo>
                <a:cubicBezTo>
                  <a:pt x="87515" y="116744"/>
                  <a:pt x="80166" y="109394"/>
                  <a:pt x="71106" y="109394"/>
                </a:cubicBezTo>
                <a:lnTo>
                  <a:pt x="65637" y="109394"/>
                </a:lnTo>
                <a:lnTo>
                  <a:pt x="65637" y="98455"/>
                </a:lnTo>
                <a:lnTo>
                  <a:pt x="131273" y="98455"/>
                </a:lnTo>
                <a:lnTo>
                  <a:pt x="131273" y="109394"/>
                </a:lnTo>
                <a:lnTo>
                  <a:pt x="125803" y="109394"/>
                </a:lnTo>
                <a:cubicBezTo>
                  <a:pt x="116744" y="109394"/>
                  <a:pt x="109394" y="116744"/>
                  <a:pt x="109394" y="125803"/>
                </a:cubicBezTo>
                <a:lnTo>
                  <a:pt x="109394" y="147682"/>
                </a:lnTo>
                <a:cubicBezTo>
                  <a:pt x="109394" y="156742"/>
                  <a:pt x="116744" y="164092"/>
                  <a:pt x="125803" y="164092"/>
                </a:cubicBezTo>
                <a:lnTo>
                  <a:pt x="158622" y="164092"/>
                </a:lnTo>
                <a:cubicBezTo>
                  <a:pt x="167681" y="164092"/>
                  <a:pt x="175031" y="156742"/>
                  <a:pt x="175031" y="147682"/>
                </a:cubicBezTo>
                <a:lnTo>
                  <a:pt x="175031" y="125803"/>
                </a:lnTo>
                <a:cubicBezTo>
                  <a:pt x="175031" y="116744"/>
                  <a:pt x="167681" y="109394"/>
                  <a:pt x="158622" y="109394"/>
                </a:cubicBezTo>
                <a:lnTo>
                  <a:pt x="153152" y="109394"/>
                </a:lnTo>
                <a:lnTo>
                  <a:pt x="153152" y="98455"/>
                </a:lnTo>
                <a:lnTo>
                  <a:pt x="185970" y="98455"/>
                </a:lnTo>
                <a:cubicBezTo>
                  <a:pt x="192021" y="98455"/>
                  <a:pt x="196910" y="93566"/>
                  <a:pt x="196910" y="87515"/>
                </a:cubicBezTo>
                <a:cubicBezTo>
                  <a:pt x="196910" y="81465"/>
                  <a:pt x="192021" y="76576"/>
                  <a:pt x="185970" y="76576"/>
                </a:cubicBezTo>
                <a:lnTo>
                  <a:pt x="109394" y="76576"/>
                </a:lnTo>
                <a:lnTo>
                  <a:pt x="109394" y="65637"/>
                </a:lnTo>
                <a:lnTo>
                  <a:pt x="114864" y="65637"/>
                </a:lnTo>
                <a:cubicBezTo>
                  <a:pt x="123923" y="65637"/>
                  <a:pt x="131273" y="58287"/>
                  <a:pt x="131273" y="49227"/>
                </a:cubicBezTo>
                <a:lnTo>
                  <a:pt x="131273" y="27349"/>
                </a:lnTo>
                <a:cubicBezTo>
                  <a:pt x="131273" y="18289"/>
                  <a:pt x="123923" y="10939"/>
                  <a:pt x="114864" y="10939"/>
                </a:cubicBezTo>
                <a:lnTo>
                  <a:pt x="82046" y="10939"/>
                </a:lnTo>
                <a:close/>
                <a:moveTo>
                  <a:pt x="153152" y="128538"/>
                </a:moveTo>
                <a:lnTo>
                  <a:pt x="155887" y="128538"/>
                </a:lnTo>
                <a:lnTo>
                  <a:pt x="155887" y="144948"/>
                </a:lnTo>
                <a:lnTo>
                  <a:pt x="128538" y="144948"/>
                </a:lnTo>
                <a:lnTo>
                  <a:pt x="128538" y="128538"/>
                </a:lnTo>
                <a:lnTo>
                  <a:pt x="153152" y="128538"/>
                </a:lnTo>
                <a:close/>
                <a:moveTo>
                  <a:pt x="65637" y="128538"/>
                </a:moveTo>
                <a:lnTo>
                  <a:pt x="68371" y="128538"/>
                </a:lnTo>
                <a:lnTo>
                  <a:pt x="68371" y="144948"/>
                </a:lnTo>
                <a:lnTo>
                  <a:pt x="41023" y="144948"/>
                </a:lnTo>
                <a:lnTo>
                  <a:pt x="41023" y="128538"/>
                </a:lnTo>
                <a:lnTo>
                  <a:pt x="65637" y="128538"/>
                </a:lnTo>
                <a:close/>
              </a:path>
            </a:pathLst>
          </a:custGeom>
          <a:solidFill>
            <a:srgbClr val="D8A25D"/>
          </a:solidFill>
        </p:spPr>
      </p:sp>
      <p:pic>
        <p:nvPicPr>
          <p:cNvPr id="44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95" y="3028315"/>
            <a:ext cx="2209800" cy="394843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8954135" y="4224655"/>
            <a:ext cx="2415540" cy="4321810"/>
            <a:chOff x="14101" y="6653"/>
            <a:chExt cx="3804" cy="6806"/>
          </a:xfrm>
        </p:grpSpPr>
        <p:pic>
          <p:nvPicPr>
            <p:cNvPr id="45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01" y="6653"/>
              <a:ext cx="3805" cy="6806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96" y="7320"/>
              <a:ext cx="3410" cy="1365"/>
            </a:xfrm>
            <a:prstGeom prst="rect">
              <a:avLst/>
            </a:prstGeom>
          </p:spPr>
        </p:pic>
      </p:grpSp>
      <p:sp>
        <p:nvSpPr>
          <p:cNvPr id="50" name="Shape 48"/>
          <p:cNvSpPr/>
          <p:nvPr/>
        </p:nvSpPr>
        <p:spPr>
          <a:xfrm>
            <a:off x="12166639" y="1473691"/>
            <a:ext cx="175031" cy="175031"/>
          </a:xfrm>
          <a:custGeom>
            <a:avLst/>
            <a:gdLst/>
            <a:ahLst/>
            <a:cxnLst/>
            <a:rect l="l" t="t" r="r" b="b"/>
            <a:pathLst>
              <a:path w="175031" h="175031">
                <a:moveTo>
                  <a:pt x="87515" y="0"/>
                </a:moveTo>
                <a:cubicBezTo>
                  <a:pt x="92541" y="0"/>
                  <a:pt x="97156" y="2769"/>
                  <a:pt x="99549" y="7179"/>
                </a:cubicBezTo>
                <a:lnTo>
                  <a:pt x="173390" y="143922"/>
                </a:lnTo>
                <a:cubicBezTo>
                  <a:pt x="175680" y="148161"/>
                  <a:pt x="175578" y="153289"/>
                  <a:pt x="173117" y="157425"/>
                </a:cubicBezTo>
                <a:cubicBezTo>
                  <a:pt x="170655" y="161562"/>
                  <a:pt x="166177" y="164092"/>
                  <a:pt x="161357" y="164092"/>
                </a:cubicBezTo>
                <a:lnTo>
                  <a:pt x="13674" y="164092"/>
                </a:lnTo>
                <a:cubicBezTo>
                  <a:pt x="8854" y="164092"/>
                  <a:pt x="4410" y="161562"/>
                  <a:pt x="1914" y="157425"/>
                </a:cubicBezTo>
                <a:cubicBezTo>
                  <a:pt x="-581" y="153289"/>
                  <a:pt x="-650" y="148161"/>
                  <a:pt x="1641" y="143922"/>
                </a:cubicBezTo>
                <a:lnTo>
                  <a:pt x="75482" y="7179"/>
                </a:lnTo>
                <a:cubicBezTo>
                  <a:pt x="77875" y="2769"/>
                  <a:pt x="82490" y="0"/>
                  <a:pt x="87515" y="0"/>
                </a:cubicBezTo>
                <a:close/>
                <a:moveTo>
                  <a:pt x="87515" y="57432"/>
                </a:moveTo>
                <a:cubicBezTo>
                  <a:pt x="82969" y="57432"/>
                  <a:pt x="79311" y="61090"/>
                  <a:pt x="79311" y="65637"/>
                </a:cubicBezTo>
                <a:lnTo>
                  <a:pt x="79311" y="103925"/>
                </a:lnTo>
                <a:cubicBezTo>
                  <a:pt x="79311" y="108471"/>
                  <a:pt x="82969" y="112129"/>
                  <a:pt x="87515" y="112129"/>
                </a:cubicBezTo>
                <a:cubicBezTo>
                  <a:pt x="92062" y="112129"/>
                  <a:pt x="95720" y="108471"/>
                  <a:pt x="95720" y="103925"/>
                </a:cubicBezTo>
                <a:lnTo>
                  <a:pt x="95720" y="65637"/>
                </a:lnTo>
                <a:cubicBezTo>
                  <a:pt x="95720" y="61090"/>
                  <a:pt x="92062" y="57432"/>
                  <a:pt x="87515" y="57432"/>
                </a:cubicBezTo>
                <a:close/>
                <a:moveTo>
                  <a:pt x="96643" y="131273"/>
                </a:moveTo>
                <a:cubicBezTo>
                  <a:pt x="96851" y="127885"/>
                  <a:pt x="95161" y="124662"/>
                  <a:pt x="92257" y="122905"/>
                </a:cubicBezTo>
                <a:cubicBezTo>
                  <a:pt x="89352" y="121148"/>
                  <a:pt x="85713" y="121148"/>
                  <a:pt x="82808" y="122905"/>
                </a:cubicBezTo>
                <a:cubicBezTo>
                  <a:pt x="79904" y="124662"/>
                  <a:pt x="78214" y="127885"/>
                  <a:pt x="78422" y="131273"/>
                </a:cubicBezTo>
                <a:cubicBezTo>
                  <a:pt x="78214" y="134661"/>
                  <a:pt x="79904" y="137885"/>
                  <a:pt x="82808" y="139642"/>
                </a:cubicBezTo>
                <a:cubicBezTo>
                  <a:pt x="85713" y="141398"/>
                  <a:pt x="89352" y="141398"/>
                  <a:pt x="92257" y="139642"/>
                </a:cubicBezTo>
                <a:cubicBezTo>
                  <a:pt x="95161" y="137885"/>
                  <a:pt x="96851" y="134661"/>
                  <a:pt x="96643" y="131273"/>
                </a:cubicBezTo>
                <a:close/>
              </a:path>
            </a:pathLst>
          </a:custGeom>
          <a:solidFill>
            <a:srgbClr val="D8A25D"/>
          </a:solidFill>
        </p:spPr>
      </p:sp>
      <p:pic>
        <p:nvPicPr>
          <p:cNvPr id="48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0530" y="3164205"/>
            <a:ext cx="2512060" cy="45040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3395" y="4367530"/>
            <a:ext cx="2326005" cy="41789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resource_record_key" val="{&quot;12&quot;:[25114461,4677589,25088977,25002166]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5037</Words>
  <Application>WPS 演示</Application>
  <PresentationFormat>On-screen Show (16:9)</PresentationFormat>
  <Paragraphs>688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Liter</vt:lpstr>
      <vt:lpstr>Liter</vt:lpstr>
      <vt:lpstr>汉仪超粗宋简</vt:lpstr>
      <vt:lpstr>Times New Roman</vt:lpstr>
      <vt:lpstr>Liter</vt:lpstr>
      <vt:lpstr>MiSans</vt:lpstr>
      <vt:lpstr>MiSans</vt:lpstr>
      <vt:lpstr>阿里妈妈数黑体</vt:lpstr>
      <vt:lpstr>阿里妈妈数黑体</vt:lpstr>
      <vt:lpstr>Calibri</vt:lpstr>
      <vt:lpstr>等线</vt:lpstr>
      <vt:lpstr>微软雅黑</vt:lpstr>
      <vt:lpstr>Arial Unicode MS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安燃云——城/园区燃气漏损监测与应急平台</dc:title>
  <dc:creator>Kimi</dc:creator>
  <dc:subject>安燃云——城/园区燃气漏损监测与应急平台</dc:subject>
  <cp:lastModifiedBy>Piqy</cp:lastModifiedBy>
  <cp:revision>6</cp:revision>
  <dcterms:created xsi:type="dcterms:W3CDTF">2025-12-27T06:27:00Z</dcterms:created>
  <dcterms:modified xsi:type="dcterms:W3CDTF">2026-01-03T14:48:43Z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安燃云——城/园区燃气漏损监测与应急平台","ContentProducer":"001191110108MACG2KBH8F10000","ProduceID":"19b5e63b-ab72-86ee-8000-000077b09ce5","ReservedCode1":"","ContentPropagator":"001191110108MACG2KBH8F20000","PropagateID":"19b5e63b-ab72-86ee-8000-000077b09ce5","ReservedCode2":""}</vt:lpwstr>
  </property>
  <property fmtid="{D5CDD505-2E9C-101B-9397-08002B2CF9AE}" pid="3" name="KSOProductBuildVer">
    <vt:lpwstr>2052-12.1.0.24034</vt:lpwstr>
  </property>
  <property fmtid="{D5CDD505-2E9C-101B-9397-08002B2CF9AE}" pid="4" name="ICV">
    <vt:lpwstr>89F4F2BBAFA7480292CE3BFDF8AAE68C_13</vt:lpwstr>
  </property>
</Properties>
</file>